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823" r:id="rId1"/>
  </p:sldMasterIdLst>
  <p:notesMasterIdLst>
    <p:notesMasterId r:id="rId32"/>
  </p:notesMasterIdLst>
  <p:handoutMasterIdLst>
    <p:handoutMasterId r:id="rId33"/>
  </p:handoutMasterIdLst>
  <p:sldIdLst>
    <p:sldId id="256" r:id="rId2"/>
    <p:sldId id="575" r:id="rId3"/>
    <p:sldId id="576" r:id="rId4"/>
    <p:sldId id="592" r:id="rId5"/>
    <p:sldId id="577" r:id="rId6"/>
    <p:sldId id="574" r:id="rId7"/>
    <p:sldId id="654" r:id="rId8"/>
    <p:sldId id="549" r:id="rId9"/>
    <p:sldId id="550" r:id="rId10"/>
    <p:sldId id="614" r:id="rId11"/>
    <p:sldId id="615" r:id="rId12"/>
    <p:sldId id="613" r:id="rId13"/>
    <p:sldId id="655" r:id="rId14"/>
    <p:sldId id="662" r:id="rId15"/>
    <p:sldId id="663" r:id="rId16"/>
    <p:sldId id="666" r:id="rId17"/>
    <p:sldId id="605" r:id="rId18"/>
    <p:sldId id="644" r:id="rId19"/>
    <p:sldId id="607" r:id="rId20"/>
    <p:sldId id="658" r:id="rId21"/>
    <p:sldId id="641" r:id="rId22"/>
    <p:sldId id="565" r:id="rId23"/>
    <p:sldId id="566" r:id="rId24"/>
    <p:sldId id="567" r:id="rId25"/>
    <p:sldId id="665" r:id="rId26"/>
    <p:sldId id="661" r:id="rId27"/>
    <p:sldId id="664" r:id="rId28"/>
    <p:sldId id="538" r:id="rId29"/>
    <p:sldId id="547" r:id="rId30"/>
    <p:sldId id="541" r:id="rId31"/>
  </p:sldIdLst>
  <p:sldSz cx="12192000" cy="6858000"/>
  <p:notesSz cx="6858000" cy="24288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CC00"/>
    <a:srgbClr val="FFFFCC"/>
    <a:srgbClr val="FF0000"/>
    <a:srgbClr val="FF3300"/>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75032" autoAdjust="0"/>
  </p:normalViewPr>
  <p:slideViewPr>
    <p:cSldViewPr>
      <p:cViewPr varScale="1">
        <p:scale>
          <a:sx n="79" d="100"/>
          <a:sy n="79" d="100"/>
        </p:scale>
        <p:origin x="624" y="90"/>
      </p:cViewPr>
      <p:guideLst>
        <p:guide orient="horz" pos="2160"/>
        <p:guide pos="3840"/>
      </p:guideLst>
    </p:cSldViewPr>
  </p:slideViewPr>
  <p:notesTextViewPr>
    <p:cViewPr>
      <p:scale>
        <a:sx n="100" d="100"/>
        <a:sy n="100" d="100"/>
      </p:scale>
      <p:origin x="0" y="0"/>
    </p:cViewPr>
  </p:notesTextViewPr>
  <p:sorterViewPr>
    <p:cViewPr>
      <p:scale>
        <a:sx n="89" d="100"/>
        <a:sy n="89" d="100"/>
      </p:scale>
      <p:origin x="0" y="-10134"/>
    </p:cViewPr>
  </p:sorterViewPr>
  <p:notesViewPr>
    <p:cSldViewPr>
      <p:cViewPr varScale="1">
        <p:scale>
          <a:sx n="56" d="100"/>
          <a:sy n="56" d="100"/>
        </p:scale>
        <p:origin x="-1104" y="-90"/>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Calibri" panose="020F0502020204030204" pitchFamily="34" charset="0"/>
              </a:defRPr>
            </a:lvl1pPr>
          </a:lstStyle>
          <a:p>
            <a:pPr>
              <a:defRPr/>
            </a:pPr>
            <a:endParaRPr lang="en-US" altLang="en-US"/>
          </a:p>
        </p:txBody>
      </p:sp>
      <p:sp>
        <p:nvSpPr>
          <p:cNvPr id="20377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Calibri" panose="020F0502020204030204" pitchFamily="34" charset="0"/>
              </a:defRPr>
            </a:lvl1pPr>
          </a:lstStyle>
          <a:p>
            <a:pPr>
              <a:defRPr/>
            </a:pPr>
            <a:endParaRPr lang="en-US" altLang="en-US"/>
          </a:p>
        </p:txBody>
      </p:sp>
      <p:sp>
        <p:nvSpPr>
          <p:cNvPr id="20378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Calibri" panose="020F0502020204030204" pitchFamily="34" charset="0"/>
              </a:defRPr>
            </a:lvl1pPr>
          </a:lstStyle>
          <a:p>
            <a:pPr>
              <a:defRPr/>
            </a:pPr>
            <a:endParaRPr lang="en-US" altLang="en-US"/>
          </a:p>
        </p:txBody>
      </p:sp>
      <p:sp>
        <p:nvSpPr>
          <p:cNvPr id="20378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pPr>
              <a:defRPr/>
            </a:pPr>
            <a:fld id="{943B0A15-0408-4865-BB35-CA302E214BA6}" type="slidenum">
              <a:rPr lang="en-US" altLang="en-US"/>
              <a:pPr>
                <a:defRPr/>
              </a:pPr>
              <a:t>‹#›</a:t>
            </a:fld>
            <a:endParaRPr lang="en-US" altLang="en-US"/>
          </a:p>
        </p:txBody>
      </p:sp>
    </p:spTree>
    <p:extLst>
      <p:ext uri="{BB962C8B-B14F-4D97-AF65-F5344CB8AC3E}">
        <p14:creationId xmlns:p14="http://schemas.microsoft.com/office/powerpoint/2010/main" val="153681032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defRPr>
            </a:lvl1pPr>
          </a:lstStyle>
          <a:p>
            <a:pPr>
              <a:defRPr/>
            </a:pPr>
            <a:endParaRPr lang="en-US" altLang="en-US"/>
          </a:p>
        </p:txBody>
      </p:sp>
      <p:sp>
        <p:nvSpPr>
          <p:cNvPr id="2253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defRPr>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253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defRPr>
            </a:lvl1pPr>
          </a:lstStyle>
          <a:p>
            <a:pPr>
              <a:defRPr/>
            </a:pPr>
            <a:endParaRPr lang="en-US" altLang="en-US"/>
          </a:p>
        </p:txBody>
      </p:sp>
      <p:sp>
        <p:nvSpPr>
          <p:cNvPr id="2253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2400725-F577-481F-9664-C6365A8662E1}" type="slidenum">
              <a:rPr lang="en-US" altLang="en-US"/>
              <a:pPr>
                <a:defRPr/>
              </a:pPr>
              <a:t>‹#›</a:t>
            </a:fld>
            <a:endParaRPr lang="en-US" altLang="en-US"/>
          </a:p>
        </p:txBody>
      </p:sp>
    </p:spTree>
    <p:extLst>
      <p:ext uri="{BB962C8B-B14F-4D97-AF65-F5344CB8AC3E}">
        <p14:creationId xmlns:p14="http://schemas.microsoft.com/office/powerpoint/2010/main" val="385844888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A5B059F8-6721-4E45-AC40-6A5F18B9AF44}" type="slidenum">
              <a:rPr lang="en-US" altLang="en-US" smtClean="0">
                <a:cs typeface="Calibri" panose="020F0502020204030204" pitchFamily="34" charset="0"/>
              </a:rPr>
              <a:pPr>
                <a:spcBef>
                  <a:spcPct val="0"/>
                </a:spcBef>
              </a:pPr>
              <a:t>1</a:t>
            </a:fld>
            <a:endParaRPr lang="en-US" altLang="en-US" dirty="0">
              <a:cs typeface="Calibri" panose="020F0502020204030204" pitchFamily="34" charset="0"/>
            </a:endParaRPr>
          </a:p>
        </p:txBody>
      </p:sp>
      <p:sp>
        <p:nvSpPr>
          <p:cNvPr id="13315" name="Rectangle 2"/>
          <p:cNvSpPr>
            <a:spLocks noGrp="1" noRot="1" noChangeAspect="1" noChangeArrowheads="1" noTextEdit="1"/>
          </p:cNvSpPr>
          <p:nvPr>
            <p:ph type="sldImg"/>
          </p:nvPr>
        </p:nvSpPr>
        <p:spPr>
          <a:xfrm>
            <a:off x="457200" y="720725"/>
            <a:ext cx="6400800" cy="36004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Release</a:t>
            </a:r>
            <a:r>
              <a:rPr lang="en-US" altLang="en-US" b="1" baseline="0" smtClean="0"/>
              <a:t> </a:t>
            </a:r>
            <a:r>
              <a:rPr lang="en-US" altLang="en-US" b="1" dirty="0" smtClean="0"/>
              <a:t>2 Slide changes</a:t>
            </a:r>
            <a:r>
              <a:rPr lang="en-US" altLang="en-US" b="1" dirty="0"/>
              <a:t>:</a:t>
            </a:r>
          </a:p>
          <a:p>
            <a:pPr eaLnBrk="1" hangingPunct="1"/>
            <a:r>
              <a:rPr lang="en-US" altLang="en-US" b="1" dirty="0"/>
              <a:t>#12 – Added note</a:t>
            </a:r>
          </a:p>
          <a:p>
            <a:pPr eaLnBrk="1" hangingPunct="1"/>
            <a:r>
              <a:rPr lang="en-US" altLang="en-US" b="1" dirty="0"/>
              <a:t>#21 – Added note</a:t>
            </a:r>
          </a:p>
          <a:p>
            <a:pPr eaLnBrk="1" hangingPunct="1"/>
            <a:r>
              <a:rPr lang="en-US" altLang="en-US" b="1" dirty="0"/>
              <a:t>#27 – Clarification added of "information only"</a:t>
            </a:r>
          </a:p>
          <a:p>
            <a:pPr eaLnBrk="1" hangingPunct="1"/>
            <a:endParaRPr lang="en-US" altLang="en-US" b="1" dirty="0"/>
          </a:p>
          <a:p>
            <a:pPr eaLnBrk="1" hangingPunct="1"/>
            <a:r>
              <a:rPr lang="en-US" altLang="en-US" b="1" dirty="0"/>
              <a:t>Entire lesson</a:t>
            </a:r>
            <a:r>
              <a:rPr lang="en-US" altLang="en-US" b="1" baseline="0" dirty="0"/>
              <a:t> comprehensive</a:t>
            </a:r>
            <a:endParaRPr lang="en-US" dirty="0"/>
          </a:p>
          <a:p>
            <a:pPr eaLnBrk="1" hangingPunct="1"/>
            <a:r>
              <a:rPr lang="en-US" altLang="en-US" b="1" dirty="0"/>
              <a:t> </a:t>
            </a:r>
            <a:endParaRPr lang="en-US" dirty="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2559978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457200" y="720725"/>
            <a:ext cx="6400800" cy="3600450"/>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The IRS communicates with the taxpayer by letter</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82ACA717-930E-49CD-A34A-B6F812EEC5DB}" type="slidenum">
              <a:rPr lang="en-US" altLang="en-US" smtClean="0">
                <a:cs typeface="Calibri" panose="020F0502020204030204" pitchFamily="34" charset="0"/>
              </a:rPr>
              <a:pPr>
                <a:spcBef>
                  <a:spcPct val="0"/>
                </a:spcBef>
              </a:pPr>
              <a:t>10</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2609040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457200" y="720725"/>
            <a:ext cx="6400800" cy="3600450"/>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IRS processes </a:t>
            </a:r>
            <a:r>
              <a:rPr lang="en-US" altLang="en-US" b="1" dirty="0" err="1"/>
              <a:t>e</a:t>
            </a:r>
            <a:r>
              <a:rPr lang="en-US" altLang="en-US" b="1" dirty="0"/>
              <a:t>-filed return in about four weeks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10EA8855-AA4E-4FB0-8109-ACEDBEE24F79}" type="slidenum">
              <a:rPr lang="en-US" altLang="en-US" smtClean="0">
                <a:cs typeface="Calibri" panose="020F0502020204030204" pitchFamily="34" charset="0"/>
              </a:rPr>
              <a:pPr>
                <a:spcBef>
                  <a:spcPct val="0"/>
                </a:spcBef>
              </a:pPr>
              <a:t>11</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2754194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2017 return</a:t>
            </a:r>
          </a:p>
          <a:p>
            <a:endParaRPr lang="en-US" b="1" dirty="0"/>
          </a:p>
          <a:p>
            <a:r>
              <a:rPr lang="en-US" b="1" dirty="0"/>
              <a:t>$100 additional </a:t>
            </a:r>
            <a:r>
              <a:rPr lang="en-US" b="1" dirty="0" smtClean="0"/>
              <a:t>1099-INT </a:t>
            </a:r>
            <a:r>
              <a:rPr lang="en-US" b="1" dirty="0"/>
              <a:t>income,</a:t>
            </a:r>
            <a:r>
              <a:rPr lang="en-US" b="1" baseline="0" dirty="0"/>
              <a:t> while “small”, must be included in income (1040X, if necessary) to prevent additional IRS correspondence.</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If taxpayer’s return prepared at same site, select</a:t>
            </a:r>
            <a:r>
              <a:rPr lang="en-US" b="1" baseline="0" dirty="0"/>
              <a:t> 2017 Amended Return for left menu in TaxSlayer</a:t>
            </a:r>
          </a:p>
          <a:p>
            <a:r>
              <a:rPr lang="en-US" b="1" baseline="0" dirty="0"/>
              <a:t>If taxpayer’s return prepared at different site, enter Basic Information from original return: filing status, personal information and dependent information – then go to 2017 Amended Return</a:t>
            </a:r>
          </a:p>
          <a:p>
            <a:endParaRPr lang="en-US" b="1" baseline="0" dirty="0"/>
          </a:p>
          <a:p>
            <a:r>
              <a:rPr lang="en-US" b="1" baseline="0" dirty="0"/>
              <a:t>You can print the Form </a:t>
            </a:r>
            <a:r>
              <a:rPr lang="en-US" b="1" baseline="0" dirty="0" err="1"/>
              <a:t>1040X</a:t>
            </a:r>
            <a:r>
              <a:rPr lang="en-US" b="1" baseline="0" dirty="0"/>
              <a:t> anytime.  Click on Print Amended Return.  This is a useful check to see what is actual in TaxSlayer as you update the Original Federal Return Information step.  If you do not see the correct information in Column A,  then fix in Columns A and C before proceeding.</a:t>
            </a:r>
            <a:endParaRPr lang="en-US" b="1" dirty="0"/>
          </a:p>
          <a:p>
            <a:endParaRPr lang="en-US" b="1" baseline="0" dirty="0"/>
          </a:p>
          <a:p>
            <a:r>
              <a:rPr lang="en-US" b="1" baseline="0" dirty="0"/>
              <a:t>How to Amend Your Return includes instruction – good information</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If</a:t>
            </a:r>
            <a:r>
              <a:rPr lang="en-US" b="1" baseline="0" dirty="0"/>
              <a:t> the return was prepared and IRS accepted at the same site, all information will carry forward and populate on the 1040X. Verify the amounts are correct. </a:t>
            </a:r>
          </a:p>
          <a:p>
            <a:r>
              <a:rPr lang="en-US" b="1" baseline="0" dirty="0"/>
              <a:t>If the return was not prepared at your site, enter the requested information from taxpayer’s original return.</a:t>
            </a:r>
          </a:p>
          <a:p>
            <a:endParaRPr lang="en-US" b="1" baseline="0" dirty="0"/>
          </a:p>
          <a:p>
            <a:r>
              <a:rPr lang="en-US" b="1" baseline="0" dirty="0"/>
              <a:t>Again, you can verify the Original amount (Column A) by clicking “Print the Amended Return” anytime in the process.</a:t>
            </a:r>
          </a:p>
          <a:p>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Select continue once all entries have been verified</a:t>
            </a:r>
            <a:endParaRPr lang="en-US" b="1" dirty="0"/>
          </a:p>
          <a:p>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TaxSlayer amendment process can make life miserable for making and correcting amendment state returns that are dependent of Federal income and deductions.</a:t>
            </a:r>
          </a:p>
          <a:p>
            <a:endParaRPr lang="en-US" b="1"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“Make Corrections for Amended Return” </a:t>
            </a:r>
            <a:r>
              <a:rPr lang="en-US" b="1" dirty="0" err="1"/>
              <a:t>TaxSlayer</a:t>
            </a:r>
            <a:r>
              <a:rPr lang="en-US" b="1" dirty="0"/>
              <a:t> step may adversely impact the state starting point.</a:t>
            </a:r>
          </a:p>
          <a:p>
            <a:endParaRPr lang="en-US" b="1" dirty="0"/>
          </a:p>
          <a:p>
            <a:r>
              <a:rPr lang="en-US" b="1" dirty="0"/>
              <a:t>Solution:  start the Column A and</a:t>
            </a:r>
            <a:r>
              <a:rPr lang="en-US" b="1" baseline="0" dirty="0"/>
              <a:t> C in the state amended return before the making changes to the (Column B in the Federal return.</a:t>
            </a:r>
          </a:p>
          <a:p>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16</a:t>
            </a:fld>
            <a:endParaRPr lang="en-US" altLang="en-US"/>
          </a:p>
        </p:txBody>
      </p:sp>
    </p:spTree>
    <p:extLst>
      <p:ext uri="{BB962C8B-B14F-4D97-AF65-F5344CB8AC3E}">
        <p14:creationId xmlns:p14="http://schemas.microsoft.com/office/powerpoint/2010/main" val="1723805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Select:</a:t>
            </a:r>
            <a:r>
              <a:rPr lang="en-US" b="1" baseline="0" dirty="0"/>
              <a:t> Make Corrections for Amended Return</a:t>
            </a:r>
          </a:p>
          <a:p>
            <a:endParaRPr lang="en-US" b="1" baseline="0" dirty="0"/>
          </a:p>
          <a:p>
            <a:r>
              <a:rPr lang="en-US" b="1" baseline="0" dirty="0"/>
              <a:t>IF return prepared at your site and original information already in </a:t>
            </a:r>
            <a:r>
              <a:rPr lang="en-US" b="1" baseline="0" dirty="0" err="1"/>
              <a:t>TaxSlayer</a:t>
            </a:r>
            <a:r>
              <a:rPr lang="en-US" b="1" baseline="0" dirty="0"/>
              <a:t> select: Continue and proceed to Federal section to enter the $100 additional interest received (or all changes) </a:t>
            </a:r>
          </a:p>
          <a:p>
            <a:endParaRPr lang="en-US" b="1" baseline="0" dirty="0"/>
          </a:p>
          <a:p>
            <a:r>
              <a:rPr lang="en-US" b="1" baseline="0" dirty="0"/>
              <a:t>If original return NOT prepared at your site, select: Continue and proceed to Federal section. Enter all original tax information and match taxpayer’s return to </a:t>
            </a:r>
            <a:r>
              <a:rPr lang="en-US" b="1" baseline="0" dirty="0" err="1"/>
              <a:t>TaxSlayer</a:t>
            </a:r>
            <a:r>
              <a:rPr lang="en-US" b="1" baseline="0" dirty="0"/>
              <a:t>. </a:t>
            </a:r>
          </a:p>
          <a:p>
            <a:r>
              <a:rPr lang="en-US" b="1" baseline="0" dirty="0"/>
              <a:t>Once matched, enter additional $100 additional interest (or all changes)</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b="1" dirty="0"/>
              <a:t>Print out page 1 of Form 1040X to see and explain all</a:t>
            </a:r>
            <a:r>
              <a:rPr lang="en-US" b="1" baseline="0" dirty="0"/>
              <a:t> line</a:t>
            </a:r>
            <a:r>
              <a:rPr lang="en-US" b="1" dirty="0"/>
              <a:t> changes</a:t>
            </a:r>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19</a:t>
            </a:fld>
            <a:endParaRPr lang="en-US" altLang="en-US"/>
          </a:p>
        </p:txBody>
      </p:sp>
    </p:spTree>
    <p:extLst>
      <p:ext uri="{BB962C8B-B14F-4D97-AF65-F5344CB8AC3E}">
        <p14:creationId xmlns:p14="http://schemas.microsoft.com/office/powerpoint/2010/main" val="4078390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6BD8FD3F-8001-4D83-9D2C-EB6B4F6EB43A}" type="slidenum">
              <a:rPr lang="en-US" altLang="en-US" smtClean="0">
                <a:cs typeface="Calibri" panose="020F0502020204030204" pitchFamily="34" charset="0"/>
              </a:rPr>
              <a:pPr>
                <a:spcBef>
                  <a:spcPct val="0"/>
                </a:spcBef>
              </a:pPr>
              <a:t>2</a:t>
            </a:fld>
            <a:endParaRPr lang="en-US" altLang="en-US" dirty="0">
              <a:cs typeface="Calibri" panose="020F0502020204030204" pitchFamily="34" charset="0"/>
            </a:endParaRPr>
          </a:p>
        </p:txBody>
      </p:sp>
      <p:sp>
        <p:nvSpPr>
          <p:cNvPr id="15363"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CC5C750-305B-4B01-AB68-FF8721C39EA6}" type="slidenum">
              <a:rPr lang="en-US" altLang="en-US">
                <a:cs typeface="Calibri" panose="020F0502020204030204" pitchFamily="34" charset="0"/>
              </a:rPr>
              <a:pPr algn="r" eaLnBrk="1" hangingPunct="1">
                <a:spcBef>
                  <a:spcPct val="0"/>
                </a:spcBef>
              </a:pPr>
              <a:t>2</a:t>
            </a:fld>
            <a:endParaRPr lang="en-US" altLang="en-US" dirty="0">
              <a:cs typeface="Calibri" panose="020F0502020204030204" pitchFamily="34" charset="0"/>
            </a:endParaRPr>
          </a:p>
        </p:txBody>
      </p:sp>
      <p:sp>
        <p:nvSpPr>
          <p:cNvPr id="15364" name="Rectangle 2"/>
          <p:cNvSpPr>
            <a:spLocks noGrp="1" noRot="1" noChangeAspect="1" noChangeArrowheads="1" noTextEdit="1"/>
          </p:cNvSpPr>
          <p:nvPr>
            <p:ph type="sldImg"/>
          </p:nvPr>
        </p:nvSpPr>
        <p:spPr>
          <a:xfrm>
            <a:off x="457200" y="720725"/>
            <a:ext cx="6400800" cy="3600450"/>
          </a:xfrm>
          <a:ln/>
        </p:spPr>
      </p:sp>
      <p:sp>
        <p:nvSpPr>
          <p:cNvPr id="153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t>Generally, an</a:t>
            </a:r>
            <a:r>
              <a:rPr lang="en-US" altLang="en-US" b="1" baseline="0" dirty="0"/>
              <a:t> amendment is requested by taxpayer</a:t>
            </a:r>
            <a:endParaRPr lang="en-US" altLang="en-US" b="1" dirty="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409708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Line numbers</a:t>
            </a:r>
            <a:r>
              <a:rPr lang="en-US" b="1" baseline="0" dirty="0"/>
              <a:t> not required however each line change must be explained. An increase in income that also increases taxable social security income must be explained to prevent additional IRS correspondence.</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For example: If 1040X includes Schedule A itemized deductions</a:t>
            </a:r>
            <a:r>
              <a:rPr lang="en-US" b="1" baseline="0" dirty="0"/>
              <a:t> with medical expenses, include a copy of Schedule A in packet if AGI has changed</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57200" y="720725"/>
            <a:ext cx="6400800" cy="3600450"/>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http://www.irs.gov/pub/irs-pdf/i1040x.pdf … </a:t>
            </a:r>
            <a:r>
              <a:rPr lang="en-US" altLang="en-US" b="1" dirty="0" err="1"/>
              <a:t>url</a:t>
            </a:r>
            <a:r>
              <a:rPr lang="en-US" altLang="en-US" b="1" dirty="0"/>
              <a:t> for 1040X Instructions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1040X</a:t>
            </a:r>
            <a:r>
              <a:rPr lang="en-US" altLang="en-US" b="1" baseline="0" dirty="0"/>
              <a:t> m</a:t>
            </a:r>
            <a:r>
              <a:rPr lang="en-US" altLang="en-US" b="1" dirty="0"/>
              <a:t>ust be mailed – find IRS address in </a:t>
            </a:r>
            <a:r>
              <a:rPr lang="en-US" altLang="en-US" b="1" dirty="0" err="1"/>
              <a:t>TaxSlayer</a:t>
            </a:r>
            <a:r>
              <a:rPr lang="en-US" altLang="en-US" b="1" dirty="0"/>
              <a:t> or print Page 5 (“Where to File”) of 1040X instructions </a:t>
            </a:r>
          </a:p>
          <a:p>
            <a:endParaRPr lang="en-US" altLang="en-US" dirty="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B634E152-1D40-4C5D-8259-701BEAD9D661}" type="slidenum">
              <a:rPr lang="en-US" altLang="en-US" smtClean="0">
                <a:cs typeface="Calibri" panose="020F0502020204030204" pitchFamily="34" charset="0"/>
              </a:rPr>
              <a:pPr>
                <a:spcBef>
                  <a:spcPct val="0"/>
                </a:spcBef>
              </a:pPr>
              <a:t>24</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4175404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The Form </a:t>
            </a:r>
            <a:r>
              <a:rPr lang="en-US" b="1" dirty="0" err="1"/>
              <a:t>1040X</a:t>
            </a:r>
            <a:r>
              <a:rPr lang="en-US" b="1" dirty="0"/>
              <a:t> serves as the voucher.</a:t>
            </a:r>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26</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Federal 1040X required by some states even though no changes</a:t>
            </a:r>
          </a:p>
          <a:p>
            <a:r>
              <a:rPr lang="en-US" b="1" dirty="0" smtClean="0"/>
              <a:t>Insert </a:t>
            </a:r>
            <a:r>
              <a:rPr lang="en-US" b="1" dirty="0"/>
              <a:t>state slides</a:t>
            </a:r>
            <a:r>
              <a:rPr lang="en-US" b="1" baseline="0" dirty="0"/>
              <a:t> here</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27</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57200" y="720725"/>
            <a:ext cx="6400800" cy="3600450"/>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The Amended Tag is a great search</a:t>
            </a:r>
            <a:r>
              <a:rPr lang="en-US" altLang="en-US" b="1" baseline="0" dirty="0"/>
              <a:t> tool for EROs and LCs for reporting.</a:t>
            </a:r>
            <a:endParaRPr lang="en-US" altLang="en-US" b="1"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AC108121-649F-4249-B1DB-1E710A72E3ED}" type="slidenum">
              <a:rPr lang="en-US" altLang="en-US" smtClean="0">
                <a:cs typeface="Calibri" panose="020F0502020204030204" pitchFamily="34" charset="0"/>
              </a:rPr>
              <a:pPr>
                <a:spcBef>
                  <a:spcPct val="0"/>
                </a:spcBef>
              </a:pPr>
              <a:t>28</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4064894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457200" y="720725"/>
            <a:ext cx="6400800" cy="3600450"/>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ECB9AE50-002A-4000-BF60-6104A0BC6725}" type="slidenum">
              <a:rPr lang="en-US" altLang="en-US" smtClean="0">
                <a:cs typeface="Calibri" panose="020F0502020204030204" pitchFamily="34" charset="0"/>
              </a:rPr>
              <a:pPr>
                <a:spcBef>
                  <a:spcPct val="0"/>
                </a:spcBef>
              </a:pPr>
              <a:t>29</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9945974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457200" y="720725"/>
            <a:ext cx="6400800" cy="360045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B108B660-481A-4AB6-B859-60257C9C8A34}" type="slidenum">
              <a:rPr lang="en-US" altLang="en-US" smtClean="0">
                <a:cs typeface="Calibri" panose="020F0502020204030204" pitchFamily="34" charset="0"/>
              </a:rPr>
              <a:pPr>
                <a:spcBef>
                  <a:spcPct val="0"/>
                </a:spcBef>
              </a:pPr>
              <a:t>30</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946067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457200" y="720725"/>
            <a:ext cx="6400800" cy="3600450"/>
          </a:xfrm>
          <a:ln/>
        </p:spPr>
      </p:sp>
      <p:sp>
        <p:nvSpPr>
          <p:cNvPr id="5632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1240" indent="-181240">
              <a:buFont typeface="Arial" panose="020B0604020202020204" pitchFamily="34" charset="0"/>
              <a:buChar char="•"/>
              <a:defRPr/>
            </a:pPr>
            <a:r>
              <a:rPr lang="en-US" altLang="en-US" b="1" dirty="0"/>
              <a:t>New information</a:t>
            </a:r>
          </a:p>
          <a:p>
            <a:pPr marL="664546" lvl="1" indent="-181240">
              <a:buFont typeface="Arial" panose="020B0604020202020204" pitchFamily="34" charset="0"/>
              <a:buChar char="•"/>
              <a:defRPr/>
            </a:pPr>
            <a:r>
              <a:rPr lang="en-US" altLang="en-US" b="1" dirty="0"/>
              <a:t>Late W-2 or 1099 received, omitted from original return</a:t>
            </a:r>
          </a:p>
          <a:p>
            <a:pPr marL="181240" indent="-181240">
              <a:buFont typeface="Arial" panose="020B0604020202020204" pitchFamily="34" charset="0"/>
              <a:buChar char="•"/>
              <a:defRPr/>
            </a:pPr>
            <a:r>
              <a:rPr lang="en-US" altLang="en-US" b="1" dirty="0"/>
              <a:t>Changed information</a:t>
            </a:r>
          </a:p>
          <a:p>
            <a:pPr marL="664546" lvl="1" indent="-181240">
              <a:buFont typeface="Arial" panose="020B0604020202020204" pitchFamily="34" charset="0"/>
              <a:buChar char="•"/>
              <a:defRPr/>
            </a:pPr>
            <a:r>
              <a:rPr lang="en-US" altLang="en-US" b="1" dirty="0"/>
              <a:t>“Corrected” W-2 or 1099</a:t>
            </a:r>
          </a:p>
          <a:p>
            <a:pPr marL="181240" indent="-181240">
              <a:buFont typeface="Arial" panose="020B0604020202020204" pitchFamily="34" charset="0"/>
              <a:buChar char="•"/>
              <a:defRPr/>
            </a:pPr>
            <a:r>
              <a:rPr lang="en-US" altLang="en-US" b="1" dirty="0"/>
              <a:t>Error</a:t>
            </a:r>
          </a:p>
          <a:p>
            <a:pPr marL="664546" lvl="1" indent="-181240">
              <a:buFont typeface="Arial" panose="020B0604020202020204" pitchFamily="34" charset="0"/>
              <a:buChar char="•"/>
              <a:defRPr/>
            </a:pPr>
            <a:r>
              <a:rPr lang="en-US" altLang="en-US" b="1" dirty="0"/>
              <a:t>Wrong filing status</a:t>
            </a:r>
          </a:p>
          <a:p>
            <a:pPr marL="664546" lvl="1" indent="-181240">
              <a:buFont typeface="Arial" panose="020B0604020202020204" pitchFamily="34" charset="0"/>
              <a:buChar char="•"/>
              <a:defRPr/>
            </a:pPr>
            <a:r>
              <a:rPr lang="en-US" altLang="en-US" b="1" dirty="0"/>
              <a:t>Filed single w/dependent and should have been head of household</a:t>
            </a:r>
          </a:p>
          <a:p>
            <a:pPr marL="664546" lvl="1" indent="-181240">
              <a:buFont typeface="Arial" panose="020B0604020202020204" pitchFamily="34" charset="0"/>
              <a:buChar char="•"/>
              <a:defRPr/>
            </a:pPr>
            <a:r>
              <a:rPr lang="en-US" altLang="en-US" b="1" dirty="0"/>
              <a:t>Claiming a dependent in error</a:t>
            </a:r>
          </a:p>
          <a:p>
            <a:pPr marL="664546" lvl="1" indent="-181240">
              <a:buFont typeface="Arial" panose="020B0604020202020204" pitchFamily="34" charset="0"/>
              <a:buChar char="•"/>
              <a:defRPr/>
            </a:pPr>
            <a:r>
              <a:rPr lang="en-US" altLang="en-US" b="1" dirty="0"/>
              <a:t>Claimed a credit</a:t>
            </a:r>
            <a:r>
              <a:rPr lang="en-US" altLang="en-US" b="1" baseline="0" dirty="0"/>
              <a:t> or missed a credit</a:t>
            </a:r>
            <a:endParaRPr lang="en-US" altLang="en-US" b="1" dirty="0"/>
          </a:p>
        </p:txBody>
      </p:sp>
      <p:sp>
        <p:nvSpPr>
          <p:cNvPr id="174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cs typeface="Calibri" panose="020F0502020204030204" pitchFamily="34" charset="0"/>
            </a:endParaRPr>
          </a:p>
        </p:txBody>
      </p:sp>
      <p:sp>
        <p:nvSpPr>
          <p:cNvPr id="174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772F5823-0D4D-4836-A412-034927D0D3C6}" type="slidenum">
              <a:rPr lang="en-US" altLang="en-US" smtClean="0">
                <a:cs typeface="Calibri" panose="020F0502020204030204" pitchFamily="34" charset="0"/>
              </a:rPr>
              <a:pPr>
                <a:spcBef>
                  <a:spcPct val="0"/>
                </a:spcBef>
              </a:pPr>
              <a:t>3</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3623339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457200" y="720725"/>
            <a:ext cx="6400800" cy="3600450"/>
          </a:xfrm>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1240" indent="-181240">
              <a:buFont typeface="Calibri" panose="020F0502020204030204" pitchFamily="34" charset="0"/>
              <a:buChar char="●"/>
            </a:pPr>
            <a:r>
              <a:rPr lang="en-US" altLang="en-US" b="1" dirty="0"/>
              <a:t>Same sex couples that filed single/</a:t>
            </a:r>
            <a:r>
              <a:rPr lang="en-US" altLang="en-US" b="1" dirty="0" err="1"/>
              <a:t>HoH</a:t>
            </a:r>
            <a:r>
              <a:rPr lang="en-US" altLang="en-US" b="1" dirty="0"/>
              <a:t>/QW May amend, but are not required</a:t>
            </a:r>
          </a:p>
          <a:p>
            <a:pPr marL="181240" indent="-181240">
              <a:buFont typeface="Calibri" panose="020F0502020204030204" pitchFamily="34" charset="0"/>
              <a:buChar char="●"/>
            </a:pPr>
            <a:r>
              <a:rPr lang="en-US" altLang="en-US" b="1" dirty="0"/>
              <a:t>If filed MFJ and return</a:t>
            </a:r>
            <a:r>
              <a:rPr lang="en-US" altLang="en-US" b="1" baseline="0" dirty="0"/>
              <a:t> accepted before April deadline, you can amend to MFS and mail 1040x  before to April 15</a:t>
            </a:r>
            <a:r>
              <a:rPr lang="en-US" altLang="en-US" b="1" baseline="30000" dirty="0"/>
              <a:t>th</a:t>
            </a:r>
            <a:r>
              <a:rPr lang="en-US" altLang="en-US" b="1" baseline="0" dirty="0"/>
              <a:t>. If both taxpayer and spouse do not amend, IRS will send letters to both. </a:t>
            </a:r>
          </a:p>
          <a:p>
            <a:pPr marL="181240" indent="-181240">
              <a:buFont typeface="Calibri" panose="020F0502020204030204" pitchFamily="34" charset="0"/>
              <a:buChar char="●"/>
            </a:pPr>
            <a:r>
              <a:rPr lang="en-US" altLang="en-US" b="1" dirty="0"/>
              <a:t>After</a:t>
            </a:r>
            <a:r>
              <a:rPr lang="en-US" altLang="en-US" b="1" baseline="0" dirty="0"/>
              <a:t> April filing deadline, cannot amend MFJ to MFS</a:t>
            </a:r>
            <a:endParaRPr lang="en-US" altLang="en-US" b="1"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1BF39934-2CE1-4214-95C6-9A3C2672C04E}" type="slidenum">
              <a:rPr lang="en-US" altLang="en-US" smtClean="0">
                <a:cs typeface="Calibri" panose="020F0502020204030204" pitchFamily="34" charset="0"/>
              </a:rPr>
              <a:pPr>
                <a:spcBef>
                  <a:spcPct val="0"/>
                </a:spcBef>
              </a:pPr>
              <a:t>4</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4039584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457200" y="720725"/>
            <a:ext cx="6400800" cy="3600450"/>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Do not need to amend return only to respond to IRS notice. May want to amend for other</a:t>
            </a:r>
            <a:r>
              <a:rPr lang="en-US" altLang="en-US" b="1" baseline="0" dirty="0"/>
              <a:t> reasons but amending to agree with IRS notice is not necessary.</a:t>
            </a:r>
            <a:r>
              <a:rPr lang="en-US" altLang="en-US" b="1" dirty="0"/>
              <a:t> </a:t>
            </a:r>
          </a:p>
          <a:p>
            <a:r>
              <a:rPr lang="en-US" altLang="en-US" b="1" dirty="0"/>
              <a:t>Math</a:t>
            </a:r>
            <a:r>
              <a:rPr lang="en-US" altLang="en-US" b="1" baseline="0" dirty="0"/>
              <a:t> errors using tax software rare ... but possible.</a:t>
            </a:r>
            <a:endParaRPr lang="en-US" altLang="en-US" b="1" dirty="0"/>
          </a:p>
        </p:txBody>
      </p:sp>
      <p:sp>
        <p:nvSpPr>
          <p:cNvPr id="215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cs typeface="Calibri" panose="020F0502020204030204" pitchFamily="34" charset="0"/>
            </a:endParaRPr>
          </a:p>
        </p:txBody>
      </p:sp>
      <p:sp>
        <p:nvSpPr>
          <p:cNvPr id="215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9520EF77-9497-4B81-B5A6-22794B74C10F}" type="slidenum">
              <a:rPr lang="en-US" altLang="en-US" smtClean="0">
                <a:cs typeface="Calibri" panose="020F0502020204030204" pitchFamily="34" charset="0"/>
              </a:rPr>
              <a:pPr>
                <a:spcBef>
                  <a:spcPct val="0"/>
                </a:spcBef>
              </a:pPr>
              <a:t>5</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3715453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457200" y="720725"/>
            <a:ext cx="6400800" cy="3600450"/>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Counselors can</a:t>
            </a:r>
            <a:r>
              <a:rPr lang="en-US" altLang="en-US" b="1" baseline="0" dirty="0"/>
              <a:t> also prepare prior year returns if certified in year requested. Remember, must have additional certified counselor available to QR.</a:t>
            </a:r>
            <a:endParaRPr lang="en-US" altLang="en-US" b="1"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11814548-C401-4257-91D8-26925ACFBA70}" type="slidenum">
              <a:rPr lang="en-US" altLang="en-US" smtClean="0">
                <a:cs typeface="Calibri" panose="020F0502020204030204" pitchFamily="34" charset="0"/>
              </a:rPr>
              <a:pPr>
                <a:spcBef>
                  <a:spcPct val="0"/>
                </a:spcBef>
              </a:pPr>
              <a:t>6</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15377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You can amend</a:t>
            </a:r>
            <a:r>
              <a:rPr lang="en-US" b="1" baseline="0" dirty="0"/>
              <a:t> return even if refund not received or balance due not paid. Wait to mail 1040X until return processed by IRS – approximately 4 weeks</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12400725-F577-481F-9664-C6365A8662E1}" type="slidenum">
              <a:rPr lang="en-US" altLang="en-US" smtClean="0"/>
              <a:pPr>
                <a:defRPr/>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457200" y="720725"/>
            <a:ext cx="6400800" cy="360045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1240" indent="-181240">
              <a:buFontTx/>
              <a:buChar char="•"/>
            </a:pPr>
            <a:r>
              <a:rPr lang="en-US" altLang="en-US" b="1" dirty="0"/>
              <a:t>The regular statute for 2013 ended April 18, 2017 (originally due 4/15/2014 plus 3 years)</a:t>
            </a:r>
          </a:p>
          <a:p>
            <a:pPr marL="181240" indent="-181240">
              <a:buFontTx/>
              <a:buChar char="•"/>
            </a:pPr>
            <a:r>
              <a:rPr lang="en-US" altLang="en-US" b="1" dirty="0"/>
              <a:t>There are longer statutes for some items, such as claiming a loss on worthless securities or foreign tax credit.</a:t>
            </a:r>
            <a:r>
              <a:rPr lang="en-US" altLang="en-US" b="1" baseline="0" dirty="0"/>
              <a:t> </a:t>
            </a:r>
            <a:r>
              <a:rPr lang="en-US" altLang="en-US" b="1" dirty="0"/>
              <a:t>These taxpayers should be referred to a paid preparer</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369088B5-CAAC-4847-9E2C-F4DD7A5D959B}" type="slidenum">
              <a:rPr lang="en-US" altLang="en-US" smtClean="0">
                <a:cs typeface="Calibri" panose="020F0502020204030204" pitchFamily="34" charset="0"/>
              </a:rPr>
              <a:pPr>
                <a:spcBef>
                  <a:spcPct val="0"/>
                </a:spcBef>
              </a:pPr>
              <a:t>8</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84473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457200" y="720725"/>
            <a:ext cx="6400800" cy="3600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b="1" dirty="0"/>
              <a:t>No statute to voluntarily amend and pay more tax</a:t>
            </a:r>
          </a:p>
          <a:p>
            <a:endParaRPr lang="en-US" altLang="en-US" b="1" dirty="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95FD390F-134B-40A1-A26F-128AA8297E60}" type="slidenum">
              <a:rPr lang="en-US" altLang="en-US" smtClean="0">
                <a:cs typeface="Calibri" panose="020F0502020204030204" pitchFamily="34" charset="0"/>
              </a:rPr>
              <a:pPr>
                <a:spcBef>
                  <a:spcPct val="0"/>
                </a:spcBef>
              </a:pPr>
              <a:t>9</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387364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3" name="Subtitle 2"/>
          <p:cNvSpPr>
            <a:spLocks noGrp="1"/>
          </p:cNvSpPr>
          <p:nvPr>
            <p:ph type="subTitle" idx="1"/>
          </p:nvPr>
        </p:nvSpPr>
        <p:spPr>
          <a:xfrm>
            <a:off x="916505" y="3697341"/>
            <a:ext cx="6966441" cy="1112839"/>
          </a:xfrm>
          <a:prstGeom prst="rect">
            <a:avLst/>
          </a:prstGeom>
        </p:spPr>
        <p:txBody>
          <a:bodyPr anchor="ctr">
            <a:noAutofit/>
          </a:bodyPr>
          <a:lstStyle>
            <a:lvl1pPr marL="0" indent="0" algn="ctr">
              <a:spcBef>
                <a:spcPts val="0"/>
              </a:spcBef>
              <a:buNone/>
              <a:defRPr sz="3200">
                <a:solidFill>
                  <a:schemeClr val="bg1"/>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2"/>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0" name="Rectangle 9"/>
          <p:cNvSpPr/>
          <p:nvPr/>
        </p:nvSpPr>
        <p:spPr>
          <a:xfrm>
            <a:off x="3" y="5056021"/>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Title 5"/>
          <p:cNvSpPr>
            <a:spLocks noGrp="1"/>
          </p:cNvSpPr>
          <p:nvPr>
            <p:ph type="title"/>
          </p:nvPr>
        </p:nvSpPr>
        <p:spPr>
          <a:xfrm>
            <a:off x="914458"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397645633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0C8F8BD-4DE1-439B-9115-C1D4DC590FC0}"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4pPr marL="1944639" indent="-227008">
              <a:defRPr/>
            </a:lvl4pPr>
            <a:lvl5pPr marL="2397065" indent="-227008">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7929547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5C266F0-5770-4B4B-B50D-59867BBEB2BD}" type="datetime1">
              <a:rPr lang="en-US" smtClean="0"/>
              <a:pPr/>
              <a:t>12/17/2018</a:t>
            </a:fld>
            <a:endParaRPr lang="en-US"/>
          </a:p>
        </p:txBody>
      </p:sp>
      <p:sp>
        <p:nvSpPr>
          <p:cNvPr id="4" name="Footer Placeholder 3"/>
          <p:cNvSpPr>
            <a:spLocks noGrp="1"/>
          </p:cNvSpPr>
          <p:nvPr>
            <p:ph type="ftr" sz="quarter" idx="11"/>
          </p:nvPr>
        </p:nvSpPr>
        <p:spPr/>
        <p:txBody>
          <a:bodyPr/>
          <a:lstStyle/>
          <a:p>
            <a:pPr>
              <a:defRPr/>
            </a:pPr>
            <a:r>
              <a:rPr lang="en-US"/>
              <a:t>NTTC Training - TY2018</a:t>
            </a:r>
            <a:endParaRPr lang="en-US" dirty="0"/>
          </a:p>
        </p:txBody>
      </p:sp>
      <p:sp>
        <p:nvSpPr>
          <p:cNvPr id="5" name="Slide Number Placeholder 4"/>
          <p:cNvSpPr>
            <a:spLocks noGrp="1"/>
          </p:cNvSpPr>
          <p:nvPr>
            <p:ph type="sldNum" sz="quarter" idx="12"/>
          </p:nvPr>
        </p:nvSpPr>
        <p:spPr/>
        <p:txBody>
          <a:bodyPr/>
          <a:lstStyle/>
          <a:p>
            <a:pPr>
              <a:defRPr/>
            </a:pPr>
            <a:fld id="{64740408-D40D-4945-8A40-E4BD12D02A48}" type="slidenum">
              <a:rPr lang="en-US" altLang="en-US" smtClean="0"/>
              <a:pPr>
                <a:defRPr/>
              </a:pPr>
              <a:t>‹#›</a:t>
            </a:fld>
            <a:endParaRPr lang="en-US" altLang="en-US"/>
          </a:p>
        </p:txBody>
      </p:sp>
      <p:sp>
        <p:nvSpPr>
          <p:cNvPr id="6" name="Text Placeholder 5"/>
          <p:cNvSpPr>
            <a:spLocks noGrp="1"/>
          </p:cNvSpPr>
          <p:nvPr>
            <p:ph type="body" sz="quarter" idx="15"/>
          </p:nvPr>
        </p:nvSpPr>
        <p:spPr>
          <a:xfrm>
            <a:off x="1282701"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40"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52567044"/>
      </p:ext>
    </p:extLst>
  </p:cSld>
  <p:clrMapOvr>
    <a:masterClrMapping/>
  </p:clrMapOvr>
  <p:extLst mod="1">
    <p:ext uri="{DCECCB84-F9BA-43D5-87BE-67443E8EF086}">
      <p15:sldGuideLst xmlns:p15="http://schemas.microsoft.com/office/powerpoint/2012/main">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1" y="1535113"/>
            <a:ext cx="4663440" cy="639763"/>
          </a:xfrm>
          <a:prstGeom prst="rect">
            <a:avLst/>
          </a:prstGeom>
        </p:spPr>
        <p:txBody>
          <a:bodyPr anchor="b"/>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8617" y="1535113"/>
            <a:ext cx="4663440" cy="639763"/>
          </a:xfrm>
          <a:prstGeom prst="rect">
            <a:avLst/>
          </a:prstGeom>
        </p:spPr>
        <p:txBody>
          <a:bodyPr anchor="b">
            <a:noAutofit/>
          </a:bodyPr>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3DD1798-D11C-974E-811B-CE5C57F6A612}" type="datetime1">
              <a:rPr lang="en-US" smtClean="0"/>
              <a:pPr/>
              <a:t>12/17/2018</a:t>
            </a:fld>
            <a:endParaRPr lang="en-US"/>
          </a:p>
        </p:txBody>
      </p:sp>
      <p:sp>
        <p:nvSpPr>
          <p:cNvPr id="8" name="Footer Placeholder 7"/>
          <p:cNvSpPr>
            <a:spLocks noGrp="1"/>
          </p:cNvSpPr>
          <p:nvPr>
            <p:ph type="ftr" sz="quarter" idx="11"/>
          </p:nvPr>
        </p:nvSpPr>
        <p:spPr/>
        <p:txBody>
          <a:bodyPr/>
          <a:lstStyle/>
          <a:p>
            <a:pPr>
              <a:defRPr/>
            </a:pPr>
            <a:r>
              <a:rPr lang="en-US"/>
              <a:t>NTTC Training - TY2018</a:t>
            </a:r>
            <a:endParaRPr lang="en-US" dirty="0"/>
          </a:p>
        </p:txBody>
      </p:sp>
      <p:sp>
        <p:nvSpPr>
          <p:cNvPr id="9" name="Slide Number Placeholder 8"/>
          <p:cNvSpPr>
            <a:spLocks noGrp="1"/>
          </p:cNvSpPr>
          <p:nvPr>
            <p:ph type="sldNum" sz="quarter" idx="12"/>
          </p:nvPr>
        </p:nvSpPr>
        <p:spPr/>
        <p:txBody>
          <a:bodyPr/>
          <a:lstStyle/>
          <a:p>
            <a:pPr>
              <a:defRPr/>
            </a:pPr>
            <a:fld id="{64740408-D40D-4945-8A40-E4BD12D02A48}" type="slidenum">
              <a:rPr lang="en-US" altLang="en-US" smtClean="0"/>
              <a:pPr>
                <a:defRPr/>
              </a:pPr>
              <a:t>‹#›</a:t>
            </a:fld>
            <a:endParaRPr lang="en-US" altLang="en-US"/>
          </a:p>
        </p:txBody>
      </p:sp>
      <p:sp>
        <p:nvSpPr>
          <p:cNvPr id="10" name="Text Placeholder 9"/>
          <p:cNvSpPr>
            <a:spLocks noGrp="1"/>
          </p:cNvSpPr>
          <p:nvPr>
            <p:ph type="body" sz="quarter" idx="13"/>
          </p:nvPr>
        </p:nvSpPr>
        <p:spPr>
          <a:xfrm>
            <a:off x="1270001" y="2174878"/>
            <a:ext cx="4664075"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7" y="2174878"/>
            <a:ext cx="4663440"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2129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64740408-D40D-4945-8A40-E4BD12D02A48}" type="slidenum">
              <a:rPr lang="en-US" altLang="en-US" smtClean="0"/>
              <a:pPr>
                <a:defRPr/>
              </a:pPr>
              <a:t>‹#›</a:t>
            </a:fld>
            <a:endParaRPr lang="en-US" altLang="en-US"/>
          </a:p>
        </p:txBody>
      </p:sp>
      <p:sp>
        <p:nvSpPr>
          <p:cNvPr id="4" name="Content Placeholder 3"/>
          <p:cNvSpPr>
            <a:spLocks noGrp="1"/>
          </p:cNvSpPr>
          <p:nvPr>
            <p:ph sz="quarter" idx="12"/>
          </p:nvPr>
        </p:nvSpPr>
        <p:spPr>
          <a:xfrm>
            <a:off x="1278833" y="1761435"/>
            <a:ext cx="97536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8" y="4108454"/>
            <a:ext cx="9753600" cy="1780116"/>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6953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229CD0-D154-7247-A704-BCE3D92C9D2B}" type="datetime1">
              <a:rPr lang="en-US" smtClean="0"/>
              <a:pPr/>
              <a:t>12/17/2018</a:t>
            </a:fld>
            <a:endParaRPr lang="en-US" dirty="0"/>
          </a:p>
        </p:txBody>
      </p:sp>
      <p:sp>
        <p:nvSpPr>
          <p:cNvPr id="4" name="Footer Placeholder 3"/>
          <p:cNvSpPr>
            <a:spLocks noGrp="1"/>
          </p:cNvSpPr>
          <p:nvPr>
            <p:ph type="ftr" sz="quarter" idx="11"/>
          </p:nvPr>
        </p:nvSpPr>
        <p:spPr/>
        <p:txBody>
          <a:bodyPr/>
          <a:lstStyle/>
          <a:p>
            <a:pPr>
              <a:defRPr/>
            </a:pPr>
            <a:r>
              <a:rPr lang="en-US"/>
              <a:t>NTTC Training - TY2018</a:t>
            </a:r>
            <a:endParaRPr lang="en-US" dirty="0"/>
          </a:p>
        </p:txBody>
      </p:sp>
      <p:sp>
        <p:nvSpPr>
          <p:cNvPr id="5" name="Slide Number Placeholder 4"/>
          <p:cNvSpPr>
            <a:spLocks noGrp="1"/>
          </p:cNvSpPr>
          <p:nvPr>
            <p:ph type="sldNum" sz="quarter" idx="12"/>
          </p:nvPr>
        </p:nvSpPr>
        <p:spPr/>
        <p:txBody>
          <a:bodyPr/>
          <a:lstStyle/>
          <a:p>
            <a:pPr>
              <a:defRPr/>
            </a:pPr>
            <a:fld id="{73D6B6E3-034E-4BFD-B993-8284007EB378}" type="slidenum">
              <a:rPr lang="en-US" altLang="en-US" smtClean="0"/>
              <a:pPr>
                <a:defRPr/>
              </a:pPr>
              <a:t>‹#›</a:t>
            </a:fld>
            <a:endParaRPr lang="en-US" alt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73815706"/>
      </p:ext>
    </p:extLst>
  </p:cSld>
  <p:clrMapOvr>
    <a:masterClrMapping/>
  </p:clrMapOvr>
  <p:transition>
    <p:fade/>
  </p:transition>
  <p:extLst mod="1">
    <p:ext uri="{DCECCB84-F9BA-43D5-87BE-67443E8EF086}">
      <p15:sldGuideLst xmlns:p15="http://schemas.microsoft.com/office/powerpoint/2012/main">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681B0-B05D-1044-AFD2-EF53AE7AD515}" type="datetime1">
              <a:rPr lang="en-US" smtClean="0"/>
              <a:pPr/>
              <a:t>12/17/2018</a:t>
            </a:fld>
            <a:endParaRPr lang="en-US"/>
          </a:p>
        </p:txBody>
      </p:sp>
      <p:sp>
        <p:nvSpPr>
          <p:cNvPr id="3" name="Footer Placeholder 2"/>
          <p:cNvSpPr>
            <a:spLocks noGrp="1"/>
          </p:cNvSpPr>
          <p:nvPr>
            <p:ph type="ftr" sz="quarter" idx="11"/>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2"/>
          </p:nvPr>
        </p:nvSpPr>
        <p:spPr/>
        <p:txBody>
          <a:bodyPr/>
          <a:lstStyle/>
          <a:p>
            <a:pPr>
              <a:defRPr/>
            </a:pPr>
            <a:fld id="{CA165BBD-E0D5-4E11-9F35-EBD7E31476E7}"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Tree>
    <p:extLst>
      <p:ext uri="{BB962C8B-B14F-4D97-AF65-F5344CB8AC3E}">
        <p14:creationId xmlns:p14="http://schemas.microsoft.com/office/powerpoint/2010/main" val="11445930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71692-4E22-FC41-BFFC-9A5150FCFB92}" type="datetime1">
              <a:rPr lang="en-US" smtClean="0"/>
              <a:pPr/>
              <a:t>12/17/2018</a:t>
            </a:fld>
            <a:endParaRPr lang="en-US" dirty="0"/>
          </a:p>
        </p:txBody>
      </p:sp>
      <p:sp>
        <p:nvSpPr>
          <p:cNvPr id="3" name="Footer Placeholder 2"/>
          <p:cNvSpPr>
            <a:spLocks noGrp="1"/>
          </p:cNvSpPr>
          <p:nvPr>
            <p:ph type="ftr" sz="quarter" idx="11"/>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2"/>
          </p:nvPr>
        </p:nvSpPr>
        <p:spPr>
          <a:xfrm>
            <a:off x="1298942" y="6265304"/>
            <a:ext cx="518079" cy="365125"/>
          </a:xfrm>
        </p:spPr>
        <p:txBody>
          <a:bodyPr/>
          <a:lstStyle/>
          <a:p>
            <a:pPr>
              <a:defRPr/>
            </a:pPr>
            <a:fld id="{64740408-D40D-4945-8A40-E4BD12D02A48}"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7" name="Rectangle 6"/>
          <p:cNvSpPr/>
          <p:nvPr/>
        </p:nvSpPr>
        <p:spPr>
          <a:xfrm rot="16200000">
            <a:off x="-2828543"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solidFill>
                <a:schemeClr val="bg1"/>
              </a:solidFill>
              <a:latin typeface="+mj-lt"/>
            </a:endParaRPr>
          </a:p>
        </p:txBody>
      </p:sp>
      <p:sp>
        <p:nvSpPr>
          <p:cNvPr id="8" name="Title Placeholder 1"/>
          <p:cNvSpPr>
            <a:spLocks noGrp="1"/>
          </p:cNvSpPr>
          <p:nvPr>
            <p:ph type="title"/>
          </p:nvPr>
        </p:nvSpPr>
        <p:spPr>
          <a:xfrm rot="16200000">
            <a:off x="-2255519" y="2278381"/>
            <a:ext cx="5730240" cy="1143001"/>
          </a:xfrm>
          <a:prstGeom prst="rect">
            <a:avLst/>
          </a:prstGeom>
        </p:spPr>
        <p:txBody>
          <a:bodyPr vert="horz" lIns="121917" tIns="60958" rIns="121917" bIns="60958" rtlCol="0" anchor="ctr">
            <a:normAutofit/>
          </a:bodyPr>
          <a:lstStyle/>
          <a:p>
            <a:r>
              <a:rPr lang="en-US"/>
              <a:t>Click to edit Master title style</a:t>
            </a:r>
            <a:endParaRPr lang="en-US" dirty="0"/>
          </a:p>
        </p:txBody>
      </p:sp>
      <p:sp>
        <p:nvSpPr>
          <p:cNvPr id="9" name="Rectangle 8"/>
          <p:cNvSpPr/>
          <p:nvPr/>
        </p:nvSpPr>
        <p:spPr>
          <a:xfrm>
            <a:off x="451816" y="6132291"/>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97985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121917" tIns="60958" rIns="121917" bIns="60958" rtlCol="0" anchor="ctr"/>
          <a:lstStyle>
            <a:lvl1pPr algn="l">
              <a:defRPr sz="1200">
                <a:solidFill>
                  <a:schemeClr val="tx1">
                    <a:tint val="75000"/>
                  </a:schemeClr>
                </a:solidFill>
              </a:defRPr>
            </a:lvl1pPr>
          </a:lstStyle>
          <a:p>
            <a:fld id="{79EB225E-95AB-4C49-B4DB-D65AA2BC2AEF}" type="datetime1">
              <a:rPr lang="en-US" smtClean="0"/>
              <a:pPr/>
              <a:t>12/17/2018</a:t>
            </a:fld>
            <a:endParaRPr lang="en-US" dirty="0"/>
          </a:p>
        </p:txBody>
      </p:sp>
      <p:sp>
        <p:nvSpPr>
          <p:cNvPr id="5" name="Footer Placeholder 4"/>
          <p:cNvSpPr>
            <a:spLocks noGrp="1"/>
          </p:cNvSpPr>
          <p:nvPr>
            <p:ph type="ftr" sz="quarter" idx="3"/>
          </p:nvPr>
        </p:nvSpPr>
        <p:spPr>
          <a:xfrm>
            <a:off x="3476489" y="6265304"/>
            <a:ext cx="3860800" cy="365125"/>
          </a:xfrm>
          <a:prstGeom prst="rect">
            <a:avLst/>
          </a:prstGeom>
        </p:spPr>
        <p:txBody>
          <a:bodyPr vert="horz" lIns="121917" tIns="60958" rIns="121917" bIns="60958" rtlCol="0" anchor="ctr"/>
          <a:lstStyle>
            <a:lvl1pPr algn="ctr">
              <a:defRPr sz="1200">
                <a:solidFill>
                  <a:schemeClr val="tx1">
                    <a:tint val="75000"/>
                  </a:schemeClr>
                </a:solidFill>
              </a:defRPr>
            </a:lvl1pPr>
          </a:lstStyle>
          <a:p>
            <a:pPr>
              <a:defRPr/>
            </a:pPr>
            <a:r>
              <a:rPr lang="en-US"/>
              <a:t>NTTC Training - TY2018</a:t>
            </a:r>
            <a:endParaRPr lang="en-US" dirty="0"/>
          </a:p>
        </p:txBody>
      </p:sp>
      <p:sp>
        <p:nvSpPr>
          <p:cNvPr id="6" name="Slide Number Placeholder 5"/>
          <p:cNvSpPr>
            <a:spLocks noGrp="1"/>
          </p:cNvSpPr>
          <p:nvPr>
            <p:ph type="sldNum" sz="quarter" idx="4"/>
          </p:nvPr>
        </p:nvSpPr>
        <p:spPr>
          <a:xfrm>
            <a:off x="609603" y="6265304"/>
            <a:ext cx="936487" cy="365125"/>
          </a:xfrm>
          <a:prstGeom prst="rect">
            <a:avLst/>
          </a:prstGeom>
        </p:spPr>
        <p:txBody>
          <a:bodyPr vert="horz" lIns="121917" tIns="60958" rIns="121917" bIns="60958" rtlCol="0" anchor="ctr"/>
          <a:lstStyle>
            <a:lvl1pPr algn="r">
              <a:defRPr sz="1200">
                <a:solidFill>
                  <a:schemeClr val="tx1">
                    <a:tint val="75000"/>
                  </a:schemeClr>
                </a:solidFill>
              </a:defRPr>
            </a:lvl1pPr>
          </a:lstStyle>
          <a:p>
            <a:pPr>
              <a:defRPr/>
            </a:pPr>
            <a:fld id="{64740408-D40D-4945-8A40-E4BD12D02A48}" type="slidenum">
              <a:rPr lang="en-US" altLang="en-US" smtClean="0"/>
              <a:pPr>
                <a:defRPr/>
              </a:pPr>
              <a:t>‹#›</a:t>
            </a:fld>
            <a:endParaRPr lang="en-US" altLang="en-US"/>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90"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121917" tIns="60958" rIns="121917" bIns="60958"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121917" tIns="60958" rIns="121917" bIns="60958" rtlCol="0" anchor="ctr">
            <a:normAutofit/>
          </a:bodyPr>
          <a:lstStyle/>
          <a:p>
            <a:r>
              <a:rPr lang="en-US"/>
              <a:t>Click to edit Master title style</a:t>
            </a:r>
            <a:endParaRPr lang="en-US" dirty="0"/>
          </a:p>
        </p:txBody>
      </p:sp>
      <p:sp>
        <p:nvSpPr>
          <p:cNvPr id="9" name="Rectangle 8"/>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7"/>
            <a:ext cx="3148613" cy="547219"/>
          </a:xfrm>
          <a:prstGeom prst="rect">
            <a:avLst/>
          </a:prstGeom>
        </p:spPr>
      </p:pic>
      <p:sp>
        <p:nvSpPr>
          <p:cNvPr id="12" name="Rectangle 11"/>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4118086295"/>
      </p:ext>
    </p:extLst>
  </p:cSld>
  <p:clrMap bg1="lt1" tx1="dk1" bg2="lt2" tx2="dk2" accent1="accent1" accent2="accent2" accent3="accent3" accent4="accent4" accent5="accent5" accent6="accent6" hlink="hlink" folHlink="folHlink"/>
  <p:sldLayoutIdLst>
    <p:sldLayoutId id="2147484824" r:id="rId1"/>
    <p:sldLayoutId id="2147484825" r:id="rId2"/>
    <p:sldLayoutId id="2147484826" r:id="rId3"/>
    <p:sldLayoutId id="2147484827" r:id="rId4"/>
    <p:sldLayoutId id="2147484828" r:id="rId5"/>
    <p:sldLayoutId id="2147484829" r:id="rId6"/>
    <p:sldLayoutId id="2147484830" r:id="rId7"/>
    <p:sldLayoutId id="2147484831" r:id="rId8"/>
  </p:sldLayoutIdLst>
  <p:transition>
    <p:fade/>
  </p:transition>
  <p:hf hdr="0" dt="0"/>
  <p:txStyles>
    <p:titleStyle>
      <a:lvl1pPr algn="l" defTabSz="457178" rtl="0" eaLnBrk="1" latinLnBrk="0" hangingPunct="1">
        <a:spcBef>
          <a:spcPct val="0"/>
        </a:spcBef>
        <a:buNone/>
        <a:defRPr sz="4000" b="1" kern="1200">
          <a:solidFill>
            <a:schemeClr val="bg1"/>
          </a:solidFill>
          <a:latin typeface="+mj-lt"/>
          <a:ea typeface="+mj-ea"/>
          <a:cs typeface="+mj-cs"/>
        </a:defRPr>
      </a:lvl1pPr>
    </p:titleStyle>
    <p:bodyStyle>
      <a:lvl1pPr marL="341305" indent="-341305" algn="l" defTabSz="457178"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377" indent="-338130" algn="l" defTabSz="457178"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15" indent="-285744" algn="l" defTabSz="457178"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1067" userDrawn="1">
          <p15:clr>
            <a:srgbClr val="F26B43"/>
          </p15:clr>
        </p15:guide>
        <p15:guide id="6" pos="683" userDrawn="1">
          <p15:clr>
            <a:srgbClr val="F26B43"/>
          </p15:clr>
        </p15:guide>
        <p15:guide id="9" pos="800" userDrawn="1">
          <p15:clr>
            <a:srgbClr val="F26B43"/>
          </p15:clr>
        </p15:guide>
        <p15:guide id="10" orient="horz" pos="1344" userDrawn="1">
          <p15:clr>
            <a:srgbClr val="F26B43"/>
          </p15:clr>
        </p15:guide>
        <p15:guide id="11" pos="512" userDrawn="1">
          <p15:clr>
            <a:srgbClr val="F26B43"/>
          </p15:clr>
        </p15:guide>
        <p15:guide id="12" orient="horz" pos="1056" userDrawn="1">
          <p15:clr>
            <a:srgbClr val="F26B43"/>
          </p15:clr>
        </p15:guide>
        <p15:guide id="13" orient="horz" pos="828" userDrawn="1">
          <p15:clr>
            <a:srgbClr val="F26B43"/>
          </p15:clr>
        </p15:guide>
        <p15:guide id="14" pos="6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ubtitle 1"/>
          <p:cNvSpPr>
            <a:spLocks noGrp="1"/>
          </p:cNvSpPr>
          <p:nvPr>
            <p:ph type="subTitle" idx="1"/>
          </p:nvPr>
        </p:nvSpPr>
        <p:spPr/>
        <p:txBody>
          <a:bodyPr/>
          <a:lstStyle/>
          <a:p>
            <a:r>
              <a:rPr lang="en-US" altLang="en-US" dirty="0"/>
              <a:t>Pub 4012 – Tab M</a:t>
            </a:r>
            <a:br>
              <a:rPr lang="en-US" altLang="en-US" dirty="0"/>
            </a:br>
            <a:r>
              <a:rPr lang="en-US" altLang="en-US" dirty="0"/>
              <a:t>Pub 4491 – Lesson 33</a:t>
            </a:r>
          </a:p>
        </p:txBody>
      </p:sp>
      <p:sp>
        <p:nvSpPr>
          <p:cNvPr id="12290" name="Rectangle 2"/>
          <p:cNvSpPr>
            <a:spLocks noGrp="1" noChangeArrowheads="1"/>
          </p:cNvSpPr>
          <p:nvPr>
            <p:ph type="title"/>
          </p:nvPr>
        </p:nvSpPr>
        <p:spPr/>
        <p:txBody>
          <a:bodyPr>
            <a:normAutofit fontScale="90000"/>
          </a:bodyPr>
          <a:lstStyle/>
          <a:p>
            <a:r>
              <a:rPr lang="en-US" altLang="en-US" dirty="0"/>
              <a:t>Amended Returns</a:t>
            </a:r>
            <a:br>
              <a:rPr lang="en-US" altLang="en-US" dirty="0"/>
            </a:br>
            <a:r>
              <a:rPr lang="en-US" altLang="en-US" dirty="0"/>
              <a:t>Prior Year Returns</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10</a:t>
            </a:fld>
            <a:endParaRPr lang="en-US" altLang="en-US"/>
          </a:p>
        </p:txBody>
      </p:sp>
      <p:sp>
        <p:nvSpPr>
          <p:cNvPr id="31747" name="Content Placeholder 2"/>
          <p:cNvSpPr>
            <a:spLocks noGrp="1"/>
          </p:cNvSpPr>
          <p:nvPr>
            <p:ph sz="quarter" idx="12"/>
          </p:nvPr>
        </p:nvSpPr>
        <p:spPr/>
        <p:txBody>
          <a:bodyPr>
            <a:normAutofit/>
          </a:bodyPr>
          <a:lstStyle/>
          <a:p>
            <a:r>
              <a:rPr lang="en-US" altLang="en-US" dirty="0"/>
              <a:t>Review return to be amended</a:t>
            </a:r>
          </a:p>
          <a:p>
            <a:r>
              <a:rPr lang="en-US" altLang="en-US" dirty="0"/>
              <a:t>Review that year’s Intake Form or Booklet</a:t>
            </a:r>
          </a:p>
          <a:p>
            <a:r>
              <a:rPr lang="en-US" altLang="en-US" dirty="0"/>
              <a:t>Verify amended return necessary</a:t>
            </a:r>
          </a:p>
          <a:p>
            <a:r>
              <a:rPr lang="en-US" altLang="en-US" dirty="0"/>
              <a:t>Verify IRS changes or notifications</a:t>
            </a:r>
          </a:p>
          <a:p>
            <a:r>
              <a:rPr lang="en-US" altLang="en-US" dirty="0"/>
              <a:t>Confirm and note all changes needed on Intake Booklet</a:t>
            </a:r>
          </a:p>
        </p:txBody>
      </p:sp>
      <p:sp>
        <p:nvSpPr>
          <p:cNvPr id="2" name="Title 1"/>
          <p:cNvSpPr>
            <a:spLocks noGrp="1"/>
          </p:cNvSpPr>
          <p:nvPr>
            <p:ph type="title"/>
          </p:nvPr>
        </p:nvSpPr>
        <p:spPr/>
        <p:txBody>
          <a:bodyPr/>
          <a:lstStyle/>
          <a:p>
            <a:r>
              <a:rPr lang="en-US" dirty="0"/>
              <a:t>Interview</a:t>
            </a:r>
          </a:p>
        </p:txBody>
      </p:sp>
    </p:spTree>
    <p:extLst>
      <p:ext uri="{BB962C8B-B14F-4D97-AF65-F5344CB8AC3E}">
        <p14:creationId xmlns:p14="http://schemas.microsoft.com/office/powerpoint/2010/main" val="2642163001"/>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11</a:t>
            </a:fld>
            <a:endParaRPr lang="en-US" altLang="en-US"/>
          </a:p>
        </p:txBody>
      </p:sp>
      <p:sp>
        <p:nvSpPr>
          <p:cNvPr id="16387" name="Content Placeholder 2"/>
          <p:cNvSpPr>
            <a:spLocks noGrp="1"/>
          </p:cNvSpPr>
          <p:nvPr>
            <p:ph sz="quarter" idx="12"/>
          </p:nvPr>
        </p:nvSpPr>
        <p:spPr/>
        <p:txBody>
          <a:bodyPr>
            <a:normAutofit/>
          </a:bodyPr>
          <a:lstStyle/>
          <a:p>
            <a:r>
              <a:rPr lang="en-US" altLang="en-US" dirty="0"/>
              <a:t>Must use </a:t>
            </a:r>
            <a:r>
              <a:rPr lang="en-US" altLang="en-US" dirty="0" err="1"/>
              <a:t>TaxSlayer</a:t>
            </a:r>
            <a:r>
              <a:rPr lang="en-US" altLang="en-US" dirty="0"/>
              <a:t> Form 1040X in the year amending</a:t>
            </a:r>
          </a:p>
          <a:p>
            <a:pPr lvl="1"/>
            <a:r>
              <a:rPr lang="en-US" altLang="en-US" dirty="0"/>
              <a:t>Amending 2015, use 2015 TaxSlayer software</a:t>
            </a:r>
          </a:p>
          <a:p>
            <a:pPr lvl="1"/>
            <a:r>
              <a:rPr lang="en-US" altLang="en-US" dirty="0"/>
              <a:t>Choose which year you need from </a:t>
            </a:r>
            <a:r>
              <a:rPr lang="en-US" altLang="en-US" b="1" dirty="0"/>
              <a:t>Change Tax Year </a:t>
            </a:r>
            <a:r>
              <a:rPr lang="en-US" altLang="en-US" dirty="0"/>
              <a:t>dropdown list</a:t>
            </a:r>
          </a:p>
          <a:p>
            <a:r>
              <a:rPr lang="en-US" altLang="en-US" dirty="0"/>
              <a:t>If original return recently e-filed</a:t>
            </a:r>
          </a:p>
          <a:p>
            <a:pPr lvl="1"/>
            <a:r>
              <a:rPr lang="en-US" altLang="en-US" dirty="0"/>
              <a:t>Wait until IRS processes original return before submitting amended return</a:t>
            </a:r>
          </a:p>
          <a:p>
            <a:pPr lvl="1"/>
            <a:endParaRPr lang="en-US" altLang="en-US" dirty="0"/>
          </a:p>
          <a:p>
            <a:endParaRPr lang="en-US" altLang="en-US" dirty="0"/>
          </a:p>
        </p:txBody>
      </p:sp>
      <p:sp>
        <p:nvSpPr>
          <p:cNvPr id="2" name="Title 1"/>
          <p:cNvSpPr>
            <a:spLocks noGrp="1"/>
          </p:cNvSpPr>
          <p:nvPr>
            <p:ph type="title"/>
          </p:nvPr>
        </p:nvSpPr>
        <p:spPr/>
        <p:txBody>
          <a:bodyPr/>
          <a:lstStyle/>
          <a:p>
            <a:r>
              <a:rPr lang="en-US" dirty="0"/>
              <a:t>Amending in </a:t>
            </a:r>
            <a:r>
              <a:rPr lang="en-US" dirty="0" err="1"/>
              <a:t>TaxSlayer</a:t>
            </a:r>
            <a:endParaRPr lang="en-US" dirty="0"/>
          </a:p>
        </p:txBody>
      </p:sp>
      <p:pic>
        <p:nvPicPr>
          <p:cNvPr id="4" name="Picture 3"/>
          <p:cNvPicPr>
            <a:picLocks noChangeAspect="1"/>
          </p:cNvPicPr>
          <p:nvPr/>
        </p:nvPicPr>
        <p:blipFill>
          <a:blip r:embed="rId3"/>
          <a:stretch>
            <a:fillRect/>
          </a:stretch>
        </p:blipFill>
        <p:spPr>
          <a:xfrm>
            <a:off x="8610600" y="3429000"/>
            <a:ext cx="2676899" cy="1238423"/>
          </a:xfrm>
          <a:prstGeom prst="rect">
            <a:avLst/>
          </a:prstGeom>
          <a:ln>
            <a:solidFill>
              <a:schemeClr val="tx1"/>
            </a:solidFill>
          </a:ln>
        </p:spPr>
      </p:pic>
    </p:spTree>
    <p:extLst>
      <p:ext uri="{BB962C8B-B14F-4D97-AF65-F5344CB8AC3E}">
        <p14:creationId xmlns:p14="http://schemas.microsoft.com/office/powerpoint/2010/main" val="719204891"/>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NTTC Training - TY2018</a:t>
            </a:r>
            <a:endParaRPr lang="en-US" dirty="0"/>
          </a:p>
        </p:txBody>
      </p:sp>
      <p:sp>
        <p:nvSpPr>
          <p:cNvPr id="4" name="Slide Number Placeholder 3"/>
          <p:cNvSpPr>
            <a:spLocks noGrp="1"/>
          </p:cNvSpPr>
          <p:nvPr>
            <p:ph type="sldNum" sz="quarter" idx="12"/>
          </p:nvPr>
        </p:nvSpPr>
        <p:spPr/>
        <p:txBody>
          <a:bodyPr/>
          <a:lstStyle/>
          <a:p>
            <a:fld id="{E0C8F8BD-4DE1-439B-9115-C1D4DC590FC0}" type="slidenum">
              <a:rPr lang="en-US" altLang="en-US" smtClean="0"/>
              <a:pPr/>
              <a:t>12</a:t>
            </a:fld>
            <a:endParaRPr lang="en-US" altLang="en-US"/>
          </a:p>
        </p:txBody>
      </p:sp>
      <p:sp>
        <p:nvSpPr>
          <p:cNvPr id="5" name="Content Placeholder 4"/>
          <p:cNvSpPr>
            <a:spLocks noGrp="1"/>
          </p:cNvSpPr>
          <p:nvPr>
            <p:ph type="body" sz="quarter" idx="15"/>
          </p:nvPr>
        </p:nvSpPr>
        <p:spPr/>
        <p:txBody>
          <a:bodyPr>
            <a:normAutofit fontScale="85000" lnSpcReduction="20000"/>
          </a:bodyPr>
          <a:lstStyle/>
          <a:p>
            <a:r>
              <a:rPr lang="en-US" dirty="0"/>
              <a:t>Original return:</a:t>
            </a:r>
          </a:p>
          <a:p>
            <a:pPr lvl="1"/>
            <a:r>
              <a:rPr lang="en-US" dirty="0"/>
              <a:t>W-2: $35,000</a:t>
            </a:r>
          </a:p>
          <a:p>
            <a:pPr lvl="1"/>
            <a:r>
              <a:rPr lang="en-US" dirty="0"/>
              <a:t>1099-INT: $75</a:t>
            </a:r>
          </a:p>
          <a:p>
            <a:pPr lvl="1"/>
            <a:r>
              <a:rPr lang="en-US" dirty="0"/>
              <a:t>Federal withholding: $4,000</a:t>
            </a:r>
          </a:p>
          <a:p>
            <a:pPr lvl="1"/>
            <a:r>
              <a:rPr lang="en-US" dirty="0"/>
              <a:t>Filing Status: Single – Exemption: $4,050</a:t>
            </a:r>
          </a:p>
          <a:p>
            <a:pPr lvl="1"/>
            <a:r>
              <a:rPr lang="en-US" dirty="0"/>
              <a:t>Standard Deduction (over 65): $7,900</a:t>
            </a:r>
          </a:p>
          <a:p>
            <a:pPr lvl="1"/>
            <a:r>
              <a:rPr lang="en-US" dirty="0"/>
              <a:t>AGI: $35,075 – Tax: $3,003</a:t>
            </a:r>
          </a:p>
          <a:p>
            <a:pPr lvl="1"/>
            <a:r>
              <a:rPr lang="en-US" dirty="0"/>
              <a:t>Refund: $997</a:t>
            </a:r>
          </a:p>
          <a:p>
            <a:endParaRPr lang="en-US" dirty="0"/>
          </a:p>
        </p:txBody>
      </p:sp>
      <p:sp>
        <p:nvSpPr>
          <p:cNvPr id="6" name="Text Placeholder 5"/>
          <p:cNvSpPr>
            <a:spLocks noGrp="1"/>
          </p:cNvSpPr>
          <p:nvPr>
            <p:ph type="body" sz="quarter" idx="16"/>
          </p:nvPr>
        </p:nvSpPr>
        <p:spPr/>
        <p:txBody>
          <a:bodyPr>
            <a:normAutofit/>
          </a:bodyPr>
          <a:lstStyle/>
          <a:p>
            <a:r>
              <a:rPr lang="en-US" sz="2700" dirty="0"/>
              <a:t>Taxpayer receives additional 1099-INT for $100 after 2017 return e-filed and accepted </a:t>
            </a:r>
          </a:p>
          <a:p>
            <a:endParaRPr lang="en-US" sz="2700" dirty="0"/>
          </a:p>
        </p:txBody>
      </p:sp>
      <p:sp>
        <p:nvSpPr>
          <p:cNvPr id="2" name="Title 1"/>
          <p:cNvSpPr>
            <a:spLocks noGrp="1"/>
          </p:cNvSpPr>
          <p:nvPr>
            <p:ph type="title"/>
          </p:nvPr>
        </p:nvSpPr>
        <p:spPr/>
        <p:txBody>
          <a:bodyPr/>
          <a:lstStyle/>
          <a:p>
            <a:r>
              <a:rPr lang="en-US" dirty="0"/>
              <a:t>Amending in </a:t>
            </a:r>
            <a:r>
              <a:rPr lang="en-US" dirty="0" err="1"/>
              <a:t>TaxSlayer</a:t>
            </a:r>
            <a:r>
              <a:rPr lang="en-US" dirty="0"/>
              <a:t>: Example</a:t>
            </a:r>
          </a:p>
        </p:txBody>
      </p:sp>
    </p:spTree>
    <p:extLst>
      <p:ext uri="{BB962C8B-B14F-4D97-AF65-F5344CB8AC3E}">
        <p14:creationId xmlns:p14="http://schemas.microsoft.com/office/powerpoint/2010/main" val="504126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NTTC Training - TY2018</a:t>
            </a:r>
            <a:endParaRPr lang="en-US" dirty="0"/>
          </a:p>
        </p:txBody>
      </p:sp>
      <p:sp>
        <p:nvSpPr>
          <p:cNvPr id="6" name="Slide Number Placeholder 5"/>
          <p:cNvSpPr>
            <a:spLocks noGrp="1"/>
          </p:cNvSpPr>
          <p:nvPr>
            <p:ph type="sldNum" sz="quarter" idx="12"/>
          </p:nvPr>
        </p:nvSpPr>
        <p:spPr/>
        <p:txBody>
          <a:bodyPr/>
          <a:lstStyle/>
          <a:p>
            <a:pPr>
              <a:defRPr/>
            </a:pPr>
            <a:fld id="{E336741F-3A9C-4CEB-920D-E3D5C6881EB5}" type="slidenum">
              <a:rPr lang="en-US" altLang="en-US" smtClean="0"/>
              <a:pPr>
                <a:defRPr/>
              </a:pPr>
              <a:t>13</a:t>
            </a:fld>
            <a:endParaRPr lang="en-US" altLang="en-US"/>
          </a:p>
        </p:txBody>
      </p:sp>
      <p:sp>
        <p:nvSpPr>
          <p:cNvPr id="12" name="Title 11"/>
          <p:cNvSpPr>
            <a:spLocks noGrp="1"/>
          </p:cNvSpPr>
          <p:nvPr>
            <p:ph type="title"/>
          </p:nvPr>
        </p:nvSpPr>
        <p:spPr/>
        <p:txBody>
          <a:bodyPr/>
          <a:lstStyle/>
          <a:p>
            <a:r>
              <a:rPr lang="en-US" dirty="0"/>
              <a:t>Amending in TaxSlayer</a:t>
            </a:r>
          </a:p>
        </p:txBody>
      </p:sp>
      <p:pic>
        <p:nvPicPr>
          <p:cNvPr id="11" name="Picture 10" descr="Screen Shot 2018-09-23 at 8.37.40 PM.png"/>
          <p:cNvPicPr>
            <a:picLocks noChangeAspect="1"/>
          </p:cNvPicPr>
          <p:nvPr/>
        </p:nvPicPr>
        <p:blipFill>
          <a:blip r:embed="rId3"/>
          <a:stretch>
            <a:fillRect/>
          </a:stretch>
        </p:blipFill>
        <p:spPr>
          <a:xfrm>
            <a:off x="1524000" y="457200"/>
            <a:ext cx="2935817" cy="5791200"/>
          </a:xfrm>
          <a:prstGeom prst="rect">
            <a:avLst/>
          </a:prstGeom>
          <a:ln>
            <a:solidFill>
              <a:schemeClr val="tx1"/>
            </a:solidFill>
          </a:ln>
        </p:spPr>
      </p:pic>
      <p:pic>
        <p:nvPicPr>
          <p:cNvPr id="13" name="Picture 12"/>
          <p:cNvPicPr>
            <a:picLocks noChangeAspect="1"/>
          </p:cNvPicPr>
          <p:nvPr/>
        </p:nvPicPr>
        <p:blipFill>
          <a:blip r:embed="rId4"/>
          <a:stretch>
            <a:fillRect/>
          </a:stretch>
        </p:blipFill>
        <p:spPr>
          <a:xfrm>
            <a:off x="6019800" y="533400"/>
            <a:ext cx="5925457" cy="5410200"/>
          </a:xfrm>
          <a:prstGeom prst="rect">
            <a:avLst/>
          </a:prstGeom>
          <a:ln>
            <a:solidFill>
              <a:schemeClr val="tx1"/>
            </a:solidFill>
          </a:ln>
        </p:spPr>
      </p:pic>
      <p:cxnSp>
        <p:nvCxnSpPr>
          <p:cNvPr id="17" name="Straight Arrow Connector 16"/>
          <p:cNvCxnSpPr/>
          <p:nvPr/>
        </p:nvCxnSpPr>
        <p:spPr>
          <a:xfrm rot="5400000" flipH="1" flipV="1">
            <a:off x="3162300" y="3009900"/>
            <a:ext cx="3886200" cy="1981200"/>
          </a:xfrm>
          <a:prstGeom prst="straightConnector1">
            <a:avLst/>
          </a:prstGeom>
          <a:ln w="38100" cap="flat" cmpd="sng" algn="ctr">
            <a:solidFill>
              <a:srgbClr val="FF0000"/>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2"/>
          </p:nvPr>
        </p:nvSpPr>
        <p:spPr/>
        <p:txBody>
          <a:bodyPr/>
          <a:lstStyle/>
          <a:p>
            <a:pPr>
              <a:defRPr/>
            </a:pPr>
            <a:fld id="{E0C8F8BD-4DE1-439B-9115-C1D4DC590FC0}" type="slidenum">
              <a:rPr lang="en-US" altLang="en-US" smtClean="0"/>
              <a:pPr>
                <a:defRPr/>
              </a:pPr>
              <a:t>14</a:t>
            </a:fld>
            <a:endParaRPr lang="en-US" altLang="en-US"/>
          </a:p>
        </p:txBody>
      </p:sp>
      <p:sp>
        <p:nvSpPr>
          <p:cNvPr id="8" name="Title 7"/>
          <p:cNvSpPr>
            <a:spLocks noGrp="1"/>
          </p:cNvSpPr>
          <p:nvPr>
            <p:ph type="title"/>
          </p:nvPr>
        </p:nvSpPr>
        <p:spPr/>
        <p:txBody>
          <a:bodyPr/>
          <a:lstStyle/>
          <a:p>
            <a:r>
              <a:rPr lang="en-US" dirty="0"/>
              <a:t>Amending in TaxSlayer</a:t>
            </a:r>
          </a:p>
        </p:txBody>
      </p:sp>
      <p:pic>
        <p:nvPicPr>
          <p:cNvPr id="7" name="Picture 6" descr="Screen Shot 2018-09-24 at 10.58.39 AM.png"/>
          <p:cNvPicPr>
            <a:picLocks noChangeAspect="1"/>
          </p:cNvPicPr>
          <p:nvPr/>
        </p:nvPicPr>
        <p:blipFill>
          <a:blip r:embed="rId3"/>
          <a:stretch>
            <a:fillRect/>
          </a:stretch>
        </p:blipFill>
        <p:spPr>
          <a:xfrm>
            <a:off x="1447800" y="228600"/>
            <a:ext cx="7032625" cy="5954712"/>
          </a:xfrm>
          <a:prstGeom prst="rect">
            <a:avLst/>
          </a:prstGeom>
          <a:ln>
            <a:solidFill>
              <a:schemeClr val="tx1"/>
            </a:solidFill>
          </a:ln>
        </p:spPr>
      </p:pic>
      <p:sp>
        <p:nvSpPr>
          <p:cNvPr id="9" name="TextBox 8"/>
          <p:cNvSpPr txBox="1"/>
          <p:nvPr/>
        </p:nvSpPr>
        <p:spPr>
          <a:xfrm>
            <a:off x="8915400" y="1752600"/>
            <a:ext cx="2667000" cy="3323987"/>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pPr algn="ctr"/>
            <a:r>
              <a:rPr lang="en-US" sz="3500" dirty="0">
                <a:solidFill>
                  <a:srgbClr val="FF0000"/>
                </a:solidFill>
              </a:rPr>
              <a:t>If not prepared at same site, enter requested information</a:t>
            </a:r>
          </a:p>
        </p:txBody>
      </p:sp>
      <p:cxnSp>
        <p:nvCxnSpPr>
          <p:cNvPr id="11" name="Straight Arrow Connector 10"/>
          <p:cNvCxnSpPr/>
          <p:nvPr/>
        </p:nvCxnSpPr>
        <p:spPr>
          <a:xfrm rot="10800000" flipV="1">
            <a:off x="3200400" y="5029200"/>
            <a:ext cx="5715000" cy="838200"/>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10800000">
            <a:off x="3276600" y="4572000"/>
            <a:ext cx="5638800" cy="1588"/>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 TY2018</a:t>
            </a:r>
            <a:endParaRPr lang="en-US" dirty="0"/>
          </a:p>
        </p:txBody>
      </p:sp>
      <p:sp>
        <p:nvSpPr>
          <p:cNvPr id="3" name="Slide Number Placeholder 2"/>
          <p:cNvSpPr>
            <a:spLocks noGrp="1"/>
          </p:cNvSpPr>
          <p:nvPr>
            <p:ph type="sldNum" sz="quarter" idx="12"/>
          </p:nvPr>
        </p:nvSpPr>
        <p:spPr/>
        <p:txBody>
          <a:bodyPr/>
          <a:lstStyle/>
          <a:p>
            <a:fld id="{E0C8F8BD-4DE1-439B-9115-C1D4DC590FC0}" type="slidenum">
              <a:rPr lang="en-US" altLang="en-US" smtClean="0"/>
              <a:pPr/>
              <a:t>15</a:t>
            </a:fld>
            <a:endParaRPr lang="en-US" altLang="en-US"/>
          </a:p>
        </p:txBody>
      </p:sp>
      <p:sp>
        <p:nvSpPr>
          <p:cNvPr id="22" name="Text Placeholder 21"/>
          <p:cNvSpPr>
            <a:spLocks noGrp="1"/>
          </p:cNvSpPr>
          <p:nvPr>
            <p:ph type="body" sz="quarter" idx="15"/>
          </p:nvPr>
        </p:nvSpPr>
        <p:spPr/>
        <p:txBody>
          <a:bodyPr/>
          <a:lstStyle/>
          <a:p>
            <a:endParaRPr lang="en-US"/>
          </a:p>
        </p:txBody>
      </p:sp>
      <p:sp>
        <p:nvSpPr>
          <p:cNvPr id="24" name="Text Placeholder 23"/>
          <p:cNvSpPr>
            <a:spLocks noGrp="1"/>
          </p:cNvSpPr>
          <p:nvPr>
            <p:ph type="body" sz="quarter" idx="16"/>
          </p:nvPr>
        </p:nvSpPr>
        <p:spPr/>
        <p:txBody>
          <a:bodyPr>
            <a:normAutofit lnSpcReduction="10000"/>
          </a:bodyPr>
          <a:lstStyle/>
          <a:p>
            <a:r>
              <a:rPr lang="en-US" dirty="0"/>
              <a:t>Do not uncheck exemption verification box</a:t>
            </a:r>
          </a:p>
          <a:p>
            <a:r>
              <a:rPr lang="en-US" dirty="0">
                <a:solidFill>
                  <a:srgbClr val="000000"/>
                </a:solidFill>
              </a:rPr>
              <a:t>Enter original number of exemptions and amount even though you are not changing the number of exemptions</a:t>
            </a:r>
          </a:p>
          <a:p>
            <a:endParaRPr lang="en-US" dirty="0"/>
          </a:p>
          <a:p>
            <a:endParaRPr lang="en-US" dirty="0"/>
          </a:p>
        </p:txBody>
      </p:sp>
      <p:sp>
        <p:nvSpPr>
          <p:cNvPr id="8" name="Title 7"/>
          <p:cNvSpPr>
            <a:spLocks noGrp="1"/>
          </p:cNvSpPr>
          <p:nvPr>
            <p:ph type="title"/>
          </p:nvPr>
        </p:nvSpPr>
        <p:spPr/>
        <p:txBody>
          <a:bodyPr/>
          <a:lstStyle/>
          <a:p>
            <a:r>
              <a:rPr lang="en-US"/>
              <a:t>Amending in TaxSlayer</a:t>
            </a:r>
            <a:endParaRPr lang="en-US" dirty="0"/>
          </a:p>
        </p:txBody>
      </p:sp>
      <p:pic>
        <p:nvPicPr>
          <p:cNvPr id="25" name="P 5" descr="Screen Shot 2018-09-23 at 8.52.27 PM.png"/>
          <p:cNvPicPr/>
          <p:nvPr/>
        </p:nvPicPr>
        <p:blipFill>
          <a:blip r:embed="rId3"/>
          <a:srcRect r="46246" b="403"/>
          <a:stretch>
            <a:fillRect/>
          </a:stretch>
        </p:blipFill>
        <p:spPr>
          <a:xfrm>
            <a:off x="1066800" y="1371600"/>
            <a:ext cx="5080168" cy="4867598"/>
          </a:xfrm>
          <a:prstGeom prst="rect">
            <a:avLst/>
          </a:prstGeom>
          <a:solidFill>
            <a:srgbClr val="FFFFFF"/>
          </a:solidFill>
          <a:ln>
            <a:solidFill>
              <a:schemeClr val="tx1"/>
            </a:solidFill>
          </a:ln>
        </p:spPr>
      </p:pic>
      <p:cxnSp>
        <p:nvCxnSpPr>
          <p:cNvPr id="21" name="Straight Arrow Connector 20"/>
          <p:cNvCxnSpPr/>
          <p:nvPr/>
        </p:nvCxnSpPr>
        <p:spPr>
          <a:xfrm>
            <a:off x="381000" y="1676400"/>
            <a:ext cx="838200" cy="1588"/>
          </a:xfrm>
          <a:prstGeom prst="straightConnector1">
            <a:avLst/>
          </a:prstGeom>
          <a:ln w="5715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64740408-D40D-4945-8A40-E4BD12D02A48}" type="slidenum">
              <a:rPr lang="en-US" altLang="en-US" smtClean="0"/>
              <a:pPr/>
              <a:t>16</a:t>
            </a:fld>
            <a:endParaRPr lang="en-US" altLang="en-US"/>
          </a:p>
        </p:txBody>
      </p:sp>
      <p:sp>
        <p:nvSpPr>
          <p:cNvPr id="8" name="Content Placeholder 7"/>
          <p:cNvSpPr>
            <a:spLocks noGrp="1"/>
          </p:cNvSpPr>
          <p:nvPr>
            <p:ph sz="quarter" idx="12"/>
          </p:nvPr>
        </p:nvSpPr>
        <p:spPr/>
        <p:txBody>
          <a:bodyPr>
            <a:normAutofit/>
          </a:bodyPr>
          <a:lstStyle/>
          <a:p>
            <a:r>
              <a:rPr lang="en-US" dirty="0"/>
              <a:t>State amended returns depend on Federal information</a:t>
            </a:r>
          </a:p>
          <a:p>
            <a:r>
              <a:rPr lang="en-US" b="1" dirty="0"/>
              <a:t>Important</a:t>
            </a:r>
            <a:r>
              <a:rPr lang="en-US" dirty="0"/>
              <a:t>: Verify and match original state return information </a:t>
            </a:r>
            <a:r>
              <a:rPr lang="en-US" b="1" dirty="0"/>
              <a:t>before</a:t>
            </a:r>
            <a:r>
              <a:rPr lang="en-US" dirty="0"/>
              <a:t> making corrections to the federal</a:t>
            </a:r>
          </a:p>
          <a:p>
            <a:r>
              <a:rPr lang="en-US" dirty="0"/>
              <a:t>Open and “set” state amendment form prior to making corrections to federal return</a:t>
            </a:r>
          </a:p>
          <a:p>
            <a:endParaRPr lang="en-US" dirty="0"/>
          </a:p>
        </p:txBody>
      </p:sp>
      <p:sp>
        <p:nvSpPr>
          <p:cNvPr id="7" name="Title 6"/>
          <p:cNvSpPr>
            <a:spLocks noGrp="1"/>
          </p:cNvSpPr>
          <p:nvPr>
            <p:ph type="title"/>
          </p:nvPr>
        </p:nvSpPr>
        <p:spPr/>
        <p:txBody>
          <a:bodyPr/>
          <a:lstStyle/>
          <a:p>
            <a:r>
              <a:rPr lang="en-US" dirty="0"/>
              <a:t>Amending State Returns</a:t>
            </a:r>
          </a:p>
        </p:txBody>
      </p:sp>
    </p:spTree>
    <p:extLst>
      <p:ext uri="{BB962C8B-B14F-4D97-AF65-F5344CB8AC3E}">
        <p14:creationId xmlns:p14="http://schemas.microsoft.com/office/powerpoint/2010/main" val="4099704223"/>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1"/>
          </p:nvPr>
        </p:nvSpPr>
        <p:spPr/>
        <p:txBody>
          <a:bodyPr/>
          <a:lstStyle/>
          <a:p>
            <a:pPr>
              <a:defRPr/>
            </a:pPr>
            <a:fld id="{E0C8F8BD-4DE1-439B-9115-C1D4DC590FC0}" type="slidenum">
              <a:rPr lang="en-US" altLang="en-US" smtClean="0"/>
              <a:pPr>
                <a:defRPr/>
              </a:pPr>
              <a:t>17</a:t>
            </a:fld>
            <a:endParaRPr lang="en-US" altLang="en-US"/>
          </a:p>
        </p:txBody>
      </p:sp>
      <p:pic>
        <p:nvPicPr>
          <p:cNvPr id="6" name="Content Placeholder 5"/>
          <p:cNvPicPr>
            <a:picLocks noGrp="1" noChangeAspect="1"/>
          </p:cNvPicPr>
          <p:nvPr>
            <p:ph sz="quarter" idx="12"/>
          </p:nvPr>
        </p:nvPicPr>
        <p:blipFill>
          <a:blip r:embed="rId3"/>
          <a:stretch>
            <a:fillRect/>
          </a:stretch>
        </p:blipFill>
        <p:spPr>
          <a:xfrm>
            <a:off x="2152650" y="1905003"/>
            <a:ext cx="7886700" cy="3881413"/>
          </a:xfrm>
          <a:prstGeom prst="rect">
            <a:avLst/>
          </a:prstGeom>
        </p:spPr>
      </p:pic>
      <p:sp>
        <p:nvSpPr>
          <p:cNvPr id="2" name="Title 1"/>
          <p:cNvSpPr>
            <a:spLocks noGrp="1"/>
          </p:cNvSpPr>
          <p:nvPr>
            <p:ph type="title"/>
          </p:nvPr>
        </p:nvSpPr>
        <p:spPr/>
        <p:txBody>
          <a:bodyPr/>
          <a:lstStyle/>
          <a:p>
            <a:r>
              <a:rPr lang="en-US" dirty="0"/>
              <a:t>Amending in </a:t>
            </a:r>
            <a:r>
              <a:rPr lang="en-US" dirty="0" err="1"/>
              <a:t>TaxSlayer</a:t>
            </a:r>
            <a:endParaRPr lang="en-US" dirty="0"/>
          </a:p>
        </p:txBody>
      </p:sp>
      <p:cxnSp>
        <p:nvCxnSpPr>
          <p:cNvPr id="8" name="Straight Arrow Connector 7"/>
          <p:cNvCxnSpPr/>
          <p:nvPr/>
        </p:nvCxnSpPr>
        <p:spPr>
          <a:xfrm>
            <a:off x="6096000" y="3733803"/>
            <a:ext cx="1600200" cy="594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483188"/>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2"/>
          </p:nvPr>
        </p:nvSpPr>
        <p:spPr/>
        <p:txBody>
          <a:bodyPr/>
          <a:lstStyle/>
          <a:p>
            <a:pPr>
              <a:defRPr/>
            </a:pPr>
            <a:fld id="{E0C8F8BD-4DE1-439B-9115-C1D4DC590FC0}" type="slidenum">
              <a:rPr lang="en-US" altLang="en-US" smtClean="0"/>
              <a:pPr>
                <a:defRPr/>
              </a:pPr>
              <a:t>18</a:t>
            </a:fld>
            <a:endParaRPr lang="en-US" altLang="en-US"/>
          </a:p>
        </p:txBody>
      </p:sp>
      <p:sp>
        <p:nvSpPr>
          <p:cNvPr id="5" name="Content Placeholder 4"/>
          <p:cNvSpPr>
            <a:spLocks noGrp="1"/>
          </p:cNvSpPr>
          <p:nvPr>
            <p:ph type="body" sz="quarter" idx="15"/>
          </p:nvPr>
        </p:nvSpPr>
        <p:spPr/>
        <p:txBody>
          <a:bodyPr>
            <a:normAutofit/>
          </a:bodyPr>
          <a:lstStyle/>
          <a:p>
            <a:r>
              <a:rPr lang="en-US" dirty="0"/>
              <a:t>After entering $100 additional interest received, return to Amended Return</a:t>
            </a:r>
          </a:p>
        </p:txBody>
      </p:sp>
      <p:sp>
        <p:nvSpPr>
          <p:cNvPr id="12" name="Title 11"/>
          <p:cNvSpPr>
            <a:spLocks noGrp="1"/>
          </p:cNvSpPr>
          <p:nvPr>
            <p:ph type="title"/>
          </p:nvPr>
        </p:nvSpPr>
        <p:spPr/>
        <p:txBody>
          <a:bodyPr/>
          <a:lstStyle/>
          <a:p>
            <a:r>
              <a:rPr lang="en-US" dirty="0"/>
              <a:t>Amending in </a:t>
            </a:r>
            <a:r>
              <a:rPr lang="en-US" dirty="0" err="1"/>
              <a:t>TaxSlayer</a:t>
            </a:r>
            <a:endParaRPr lang="en-US" dirty="0"/>
          </a:p>
        </p:txBody>
      </p:sp>
      <p:pic>
        <p:nvPicPr>
          <p:cNvPr id="8" name="Picture 7"/>
          <p:cNvPicPr>
            <a:picLocks noChangeAspect="1"/>
          </p:cNvPicPr>
          <p:nvPr/>
        </p:nvPicPr>
        <p:blipFill>
          <a:blip r:embed="rId2"/>
          <a:stretch>
            <a:fillRect/>
          </a:stretch>
        </p:blipFill>
        <p:spPr>
          <a:xfrm>
            <a:off x="5486400" y="1371600"/>
            <a:ext cx="3800892" cy="4729999"/>
          </a:xfrm>
          <a:prstGeom prst="rect">
            <a:avLst/>
          </a:prstGeom>
          <a:ln>
            <a:solidFill>
              <a:schemeClr val="tx1"/>
            </a:solidFill>
          </a:ln>
        </p:spPr>
      </p:pic>
      <p:cxnSp>
        <p:nvCxnSpPr>
          <p:cNvPr id="9" name="Straight Arrow Connector 8"/>
          <p:cNvCxnSpPr/>
          <p:nvPr/>
        </p:nvCxnSpPr>
        <p:spPr>
          <a:xfrm rot="16200000" flipH="1">
            <a:off x="4419600" y="3810000"/>
            <a:ext cx="1447800" cy="9906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24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1"/>
          </p:nvPr>
        </p:nvSpPr>
        <p:spPr/>
        <p:txBody>
          <a:bodyPr/>
          <a:lstStyle/>
          <a:p>
            <a:pPr>
              <a:defRPr/>
            </a:pPr>
            <a:fld id="{E0C8F8BD-4DE1-439B-9115-C1D4DC590FC0}" type="slidenum">
              <a:rPr lang="en-US" altLang="en-US" smtClean="0"/>
              <a:pPr>
                <a:defRPr/>
              </a:pPr>
              <a:t>19</a:t>
            </a:fld>
            <a:endParaRPr lang="en-US" altLang="en-US"/>
          </a:p>
        </p:txBody>
      </p:sp>
      <p:pic>
        <p:nvPicPr>
          <p:cNvPr id="6" name="Content Placeholder 5"/>
          <p:cNvPicPr>
            <a:picLocks noGrp="1" noChangeAspect="1"/>
          </p:cNvPicPr>
          <p:nvPr>
            <p:ph sz="quarter" idx="12"/>
          </p:nvPr>
        </p:nvPicPr>
        <p:blipFill>
          <a:blip r:embed="rId3"/>
          <a:stretch>
            <a:fillRect/>
          </a:stretch>
        </p:blipFill>
        <p:spPr>
          <a:xfrm>
            <a:off x="2164781" y="1905000"/>
            <a:ext cx="7862438" cy="3871912"/>
          </a:xfrm>
          <a:prstGeom prst="rect">
            <a:avLst/>
          </a:prstGeom>
        </p:spPr>
      </p:pic>
      <p:sp>
        <p:nvSpPr>
          <p:cNvPr id="2" name="Title 1"/>
          <p:cNvSpPr>
            <a:spLocks noGrp="1"/>
          </p:cNvSpPr>
          <p:nvPr>
            <p:ph type="title"/>
          </p:nvPr>
        </p:nvSpPr>
        <p:spPr/>
        <p:txBody>
          <a:bodyPr/>
          <a:lstStyle/>
          <a:p>
            <a:r>
              <a:rPr lang="en-US" dirty="0"/>
              <a:t>Amending in </a:t>
            </a:r>
            <a:r>
              <a:rPr lang="en-US" dirty="0" err="1"/>
              <a:t>TaxSlayer</a:t>
            </a:r>
            <a:endParaRPr lang="en-US" dirty="0"/>
          </a:p>
        </p:txBody>
      </p:sp>
      <p:cxnSp>
        <p:nvCxnSpPr>
          <p:cNvPr id="8" name="Straight Arrow Connector 7"/>
          <p:cNvCxnSpPr/>
          <p:nvPr/>
        </p:nvCxnSpPr>
        <p:spPr>
          <a:xfrm>
            <a:off x="6175641" y="4681508"/>
            <a:ext cx="1600200" cy="594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529805"/>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2" name="Slide Number Placeholder 1"/>
          <p:cNvSpPr>
            <a:spLocks noGrp="1"/>
          </p:cNvSpPr>
          <p:nvPr>
            <p:ph type="sldNum" sz="quarter" idx="11"/>
          </p:nvPr>
        </p:nvSpPr>
        <p:spPr/>
        <p:txBody>
          <a:bodyPr/>
          <a:lstStyle/>
          <a:p>
            <a:fld id="{E0C8F8BD-4DE1-439B-9115-C1D4DC590FC0}" type="slidenum">
              <a:rPr lang="en-US" altLang="en-US" smtClean="0"/>
              <a:pPr/>
              <a:t>2</a:t>
            </a:fld>
            <a:endParaRPr lang="en-US" altLang="en-US"/>
          </a:p>
        </p:txBody>
      </p:sp>
      <p:sp>
        <p:nvSpPr>
          <p:cNvPr id="14339" name="Rectangle 5"/>
          <p:cNvSpPr>
            <a:spLocks noGrp="1" noChangeArrowheads="1"/>
          </p:cNvSpPr>
          <p:nvPr>
            <p:ph sz="quarter" idx="12"/>
          </p:nvPr>
        </p:nvSpPr>
        <p:spPr/>
        <p:txBody>
          <a:bodyPr/>
          <a:lstStyle/>
          <a:p>
            <a:r>
              <a:rPr lang="en-US" altLang="en-US" dirty="0"/>
              <a:t>Something reported incorrectly or omitted from original return</a:t>
            </a:r>
          </a:p>
          <a:p>
            <a:pPr lvl="1"/>
            <a:r>
              <a:rPr lang="en-US" altLang="en-US" dirty="0"/>
              <a:t>New or corrected information received by taxpayer</a:t>
            </a:r>
          </a:p>
          <a:p>
            <a:pPr lvl="1"/>
            <a:r>
              <a:rPr lang="en-US" altLang="en-US" dirty="0"/>
              <a:t>Should or could have used a different filing status</a:t>
            </a:r>
          </a:p>
          <a:p>
            <a:pPr lvl="1"/>
            <a:r>
              <a:rPr lang="en-US" altLang="en-US" dirty="0"/>
              <a:t>Mistakes</a:t>
            </a:r>
          </a:p>
          <a:p>
            <a:pPr lvl="1"/>
            <a:r>
              <a:rPr lang="en-US" altLang="en-US" dirty="0"/>
              <a:t>Omissions</a:t>
            </a:r>
          </a:p>
        </p:txBody>
      </p:sp>
      <p:sp>
        <p:nvSpPr>
          <p:cNvPr id="4098" name="Rectangle 4"/>
          <p:cNvSpPr>
            <a:spLocks noGrp="1" noChangeArrowheads="1"/>
          </p:cNvSpPr>
          <p:nvPr>
            <p:ph type="title"/>
          </p:nvPr>
        </p:nvSpPr>
        <p:spPr/>
        <p:txBody>
          <a:bodyPr/>
          <a:lstStyle/>
          <a:p>
            <a:r>
              <a:rPr lang="en-US"/>
              <a:t>Reasons to Amend</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2"/>
          </p:nvPr>
        </p:nvSpPr>
        <p:spPr/>
        <p:txBody>
          <a:bodyPr/>
          <a:lstStyle/>
          <a:p>
            <a:pPr>
              <a:defRPr/>
            </a:pPr>
            <a:fld id="{E0C8F8BD-4DE1-439B-9115-C1D4DC590FC0}" type="slidenum">
              <a:rPr lang="en-US" altLang="en-US" smtClean="0"/>
              <a:pPr>
                <a:defRPr/>
              </a:pPr>
              <a:t>20</a:t>
            </a:fld>
            <a:endParaRPr lang="en-US" altLang="en-US"/>
          </a:p>
        </p:txBody>
      </p:sp>
      <p:sp>
        <p:nvSpPr>
          <p:cNvPr id="12" name="Title 11"/>
          <p:cNvSpPr>
            <a:spLocks noGrp="1"/>
          </p:cNvSpPr>
          <p:nvPr>
            <p:ph type="title"/>
          </p:nvPr>
        </p:nvSpPr>
        <p:spPr/>
        <p:txBody>
          <a:bodyPr/>
          <a:lstStyle/>
          <a:p>
            <a:r>
              <a:rPr lang="en-US" dirty="0"/>
              <a:t>Amending in TaxSlayer</a:t>
            </a:r>
          </a:p>
        </p:txBody>
      </p:sp>
      <p:sp>
        <p:nvSpPr>
          <p:cNvPr id="13" name="TextBox 12"/>
          <p:cNvSpPr txBox="1"/>
          <p:nvPr/>
        </p:nvSpPr>
        <p:spPr>
          <a:xfrm>
            <a:off x="9982200" y="762000"/>
            <a:ext cx="1752600" cy="4278094"/>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pPr algn="ctr"/>
            <a:r>
              <a:rPr lang="en-US" sz="3400" dirty="0"/>
              <a:t>Print page 1 Form 1040X and explain all line changes</a:t>
            </a:r>
          </a:p>
        </p:txBody>
      </p:sp>
      <p:pic>
        <p:nvPicPr>
          <p:cNvPr id="8" name="Picture 7" descr="Screen Shot 2018-10-10 at 1.43.58 PM.png"/>
          <p:cNvPicPr>
            <a:picLocks noChangeAspect="1"/>
          </p:cNvPicPr>
          <p:nvPr/>
        </p:nvPicPr>
        <p:blipFill>
          <a:blip r:embed="rId3"/>
          <a:stretch>
            <a:fillRect/>
          </a:stretch>
        </p:blipFill>
        <p:spPr>
          <a:xfrm>
            <a:off x="1650683" y="152400"/>
            <a:ext cx="7950517" cy="594431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NTTC Training - TY2018</a:t>
            </a:r>
            <a:endParaRPr lang="en-US" dirty="0"/>
          </a:p>
        </p:txBody>
      </p:sp>
      <p:sp>
        <p:nvSpPr>
          <p:cNvPr id="4" name="Slide Number Placeholder 3"/>
          <p:cNvSpPr>
            <a:spLocks noGrp="1"/>
          </p:cNvSpPr>
          <p:nvPr>
            <p:ph type="sldNum" sz="quarter" idx="12"/>
          </p:nvPr>
        </p:nvSpPr>
        <p:spPr/>
        <p:txBody>
          <a:bodyPr/>
          <a:lstStyle/>
          <a:p>
            <a:fld id="{E0C8F8BD-4DE1-439B-9115-C1D4DC590FC0}" type="slidenum">
              <a:rPr lang="en-US" altLang="en-US" smtClean="0"/>
              <a:pPr/>
              <a:t>21</a:t>
            </a:fld>
            <a:endParaRPr lang="en-US" altLang="en-US"/>
          </a:p>
        </p:txBody>
      </p:sp>
      <p:sp>
        <p:nvSpPr>
          <p:cNvPr id="2" name="Title 1"/>
          <p:cNvSpPr>
            <a:spLocks noGrp="1"/>
          </p:cNvSpPr>
          <p:nvPr>
            <p:ph type="title"/>
          </p:nvPr>
        </p:nvSpPr>
        <p:spPr/>
        <p:txBody>
          <a:bodyPr/>
          <a:lstStyle/>
          <a:p>
            <a:r>
              <a:rPr lang="en-US"/>
              <a:t>Amending in TaxSlayer</a:t>
            </a:r>
            <a:endParaRPr lang="en-US" dirty="0"/>
          </a:p>
        </p:txBody>
      </p:sp>
      <p:pic>
        <p:nvPicPr>
          <p:cNvPr id="6" name="Picture 5" descr="Screen Shot 2018-10-10 at 1.50.03 PM.png"/>
          <p:cNvPicPr>
            <a:picLocks noChangeAspect="1"/>
          </p:cNvPicPr>
          <p:nvPr/>
        </p:nvPicPr>
        <p:blipFill>
          <a:blip r:embed="rId3"/>
          <a:stretch>
            <a:fillRect/>
          </a:stretch>
        </p:blipFill>
        <p:spPr>
          <a:xfrm>
            <a:off x="1447800" y="1448130"/>
            <a:ext cx="7618859" cy="4724070"/>
          </a:xfrm>
          <a:prstGeom prst="rect">
            <a:avLst/>
          </a:prstGeom>
        </p:spPr>
      </p:pic>
    </p:spTree>
    <p:extLst>
      <p:ext uri="{BB962C8B-B14F-4D97-AF65-F5344CB8AC3E}">
        <p14:creationId xmlns:p14="http://schemas.microsoft.com/office/powerpoint/2010/main" val="3819641397"/>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4" name="Slide Number Placeholder 3"/>
          <p:cNvSpPr>
            <a:spLocks noGrp="1"/>
          </p:cNvSpPr>
          <p:nvPr>
            <p:ph type="sldNum" sz="quarter" idx="11"/>
          </p:nvPr>
        </p:nvSpPr>
        <p:spPr/>
        <p:txBody>
          <a:bodyPr/>
          <a:lstStyle/>
          <a:p>
            <a:fld id="{E0C8F8BD-4DE1-439B-9115-C1D4DC590FC0}" type="slidenum">
              <a:rPr lang="en-US" altLang="en-US" smtClean="0"/>
              <a:pPr/>
              <a:t>22</a:t>
            </a:fld>
            <a:endParaRPr lang="en-US" altLang="en-US"/>
          </a:p>
        </p:txBody>
      </p:sp>
      <p:sp>
        <p:nvSpPr>
          <p:cNvPr id="3" name="Content Placeholder 2"/>
          <p:cNvSpPr>
            <a:spLocks noGrp="1"/>
          </p:cNvSpPr>
          <p:nvPr>
            <p:ph sz="quarter" idx="12"/>
          </p:nvPr>
        </p:nvSpPr>
        <p:spPr/>
        <p:txBody>
          <a:bodyPr>
            <a:normAutofit/>
          </a:bodyPr>
          <a:lstStyle/>
          <a:p>
            <a:r>
              <a:rPr lang="en-US" altLang="en-US" dirty="0"/>
              <a:t>Print Form 1040X and all </a:t>
            </a:r>
            <a:r>
              <a:rPr lang="en-US" altLang="en-US" b="1" dirty="0"/>
              <a:t>new</a:t>
            </a:r>
            <a:r>
              <a:rPr lang="en-US" altLang="en-US" dirty="0"/>
              <a:t> and any </a:t>
            </a:r>
            <a:r>
              <a:rPr lang="en-US" altLang="en-US" b="1" dirty="0"/>
              <a:t>changed forms </a:t>
            </a:r>
            <a:r>
              <a:rPr lang="en-US" altLang="en-US" dirty="0"/>
              <a:t>or schedules </a:t>
            </a:r>
          </a:p>
          <a:p>
            <a:pPr lvl="1"/>
            <a:r>
              <a:rPr lang="en-US" altLang="en-US" dirty="0"/>
              <a:t>Two copies and one if needed for state</a:t>
            </a:r>
          </a:p>
          <a:p>
            <a:pPr lvl="1"/>
            <a:r>
              <a:rPr lang="en-US" altLang="en-US" dirty="0"/>
              <a:t>Print from Amended Tax Return – Form 1040X screen</a:t>
            </a:r>
          </a:p>
          <a:p>
            <a:r>
              <a:rPr lang="en-US" altLang="en-US" dirty="0"/>
              <a:t>Generally, do </a:t>
            </a:r>
            <a:r>
              <a:rPr lang="en-US" altLang="en-US" b="1" dirty="0"/>
              <a:t>not</a:t>
            </a:r>
            <a:r>
              <a:rPr lang="en-US" altLang="en-US" dirty="0"/>
              <a:t> include new Form 1040 in print packet unless required by state</a:t>
            </a:r>
          </a:p>
          <a:p>
            <a:pPr lvl="1"/>
            <a:r>
              <a:rPr lang="en-US" altLang="en-US" dirty="0"/>
              <a:t>If included mark at bottom “</a:t>
            </a:r>
            <a:r>
              <a:rPr lang="en-US" altLang="en-US" b="1" dirty="0"/>
              <a:t>As Amended</a:t>
            </a:r>
            <a:r>
              <a:rPr lang="en-US" altLang="en-US" dirty="0"/>
              <a:t>”</a:t>
            </a:r>
          </a:p>
        </p:txBody>
      </p:sp>
      <p:sp>
        <p:nvSpPr>
          <p:cNvPr id="2" name="Title 1"/>
          <p:cNvSpPr>
            <a:spLocks noGrp="1"/>
          </p:cNvSpPr>
          <p:nvPr>
            <p:ph type="title"/>
          </p:nvPr>
        </p:nvSpPr>
        <p:spPr/>
        <p:txBody>
          <a:bodyPr/>
          <a:lstStyle/>
          <a:p>
            <a:r>
              <a:rPr lang="en-US"/>
              <a:t>Printing Amended Return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4" name="Slide Number Placeholder 3"/>
          <p:cNvSpPr>
            <a:spLocks noGrp="1"/>
          </p:cNvSpPr>
          <p:nvPr>
            <p:ph type="sldNum" sz="quarter" idx="11"/>
          </p:nvPr>
        </p:nvSpPr>
        <p:spPr/>
        <p:txBody>
          <a:bodyPr/>
          <a:lstStyle/>
          <a:p>
            <a:fld id="{E0C8F8BD-4DE1-439B-9115-C1D4DC590FC0}" type="slidenum">
              <a:rPr lang="en-US" altLang="en-US" smtClean="0"/>
              <a:pPr/>
              <a:t>23</a:t>
            </a:fld>
            <a:endParaRPr lang="en-US" altLang="en-US"/>
          </a:p>
        </p:txBody>
      </p:sp>
      <p:sp>
        <p:nvSpPr>
          <p:cNvPr id="3" name="Content Placeholder 2"/>
          <p:cNvSpPr>
            <a:spLocks noGrp="1"/>
          </p:cNvSpPr>
          <p:nvPr>
            <p:ph sz="quarter" idx="12"/>
          </p:nvPr>
        </p:nvSpPr>
        <p:spPr/>
        <p:txBody>
          <a:bodyPr>
            <a:normAutofit/>
          </a:bodyPr>
          <a:lstStyle/>
          <a:p>
            <a:pPr>
              <a:lnSpc>
                <a:spcPct val="110000"/>
              </a:lnSpc>
            </a:pPr>
            <a:r>
              <a:rPr lang="en-US" altLang="en-US" dirty="0"/>
              <a:t>Attach new and corrected tax documents </a:t>
            </a:r>
          </a:p>
          <a:p>
            <a:pPr lvl="1">
              <a:lnSpc>
                <a:spcPct val="110000"/>
              </a:lnSpc>
            </a:pPr>
            <a:r>
              <a:rPr lang="en-US" altLang="en-US" dirty="0"/>
              <a:t>W-2, W-2G, or 1099-R (if tax withholding)</a:t>
            </a:r>
          </a:p>
          <a:p>
            <a:pPr>
              <a:lnSpc>
                <a:spcPct val="110000"/>
              </a:lnSpc>
            </a:pPr>
            <a:r>
              <a:rPr lang="en-US" altLang="en-US" dirty="0"/>
              <a:t>Attach all new and changed forms and schedules</a:t>
            </a:r>
          </a:p>
          <a:p>
            <a:pPr>
              <a:lnSpc>
                <a:spcPct val="110000"/>
              </a:lnSpc>
            </a:pPr>
            <a:r>
              <a:rPr lang="en-US" altLang="en-US" dirty="0"/>
              <a:t>Include supporting documents, worksheets, etc. in taxpayer’s copy only</a:t>
            </a:r>
          </a:p>
        </p:txBody>
      </p:sp>
      <p:sp>
        <p:nvSpPr>
          <p:cNvPr id="2" name="Title 1"/>
          <p:cNvSpPr>
            <a:spLocks noGrp="1"/>
          </p:cNvSpPr>
          <p:nvPr>
            <p:ph type="title"/>
          </p:nvPr>
        </p:nvSpPr>
        <p:spPr/>
        <p:txBody>
          <a:bodyPr/>
          <a:lstStyle/>
          <a:p>
            <a:r>
              <a:rPr lang="en-US" dirty="0"/>
              <a:t>Assembling Amended Return</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4" name="Slide Number Placeholder 3"/>
          <p:cNvSpPr>
            <a:spLocks noGrp="1"/>
          </p:cNvSpPr>
          <p:nvPr>
            <p:ph type="sldNum" sz="quarter" idx="11"/>
          </p:nvPr>
        </p:nvSpPr>
        <p:spPr/>
        <p:txBody>
          <a:bodyPr/>
          <a:lstStyle/>
          <a:p>
            <a:fld id="{E0C8F8BD-4DE1-439B-9115-C1D4DC590FC0}" type="slidenum">
              <a:rPr lang="en-US" altLang="en-US" smtClean="0"/>
              <a:pPr/>
              <a:t>24</a:t>
            </a:fld>
            <a:endParaRPr lang="en-US" altLang="en-US"/>
          </a:p>
        </p:txBody>
      </p:sp>
      <p:sp>
        <p:nvSpPr>
          <p:cNvPr id="3" name="Content Placeholder 2"/>
          <p:cNvSpPr>
            <a:spLocks noGrp="1"/>
          </p:cNvSpPr>
          <p:nvPr>
            <p:ph sz="quarter" idx="12"/>
          </p:nvPr>
        </p:nvSpPr>
        <p:spPr/>
        <p:txBody>
          <a:bodyPr>
            <a:normAutofit/>
          </a:bodyPr>
          <a:lstStyle/>
          <a:p>
            <a:pPr>
              <a:lnSpc>
                <a:spcPct val="110000"/>
              </a:lnSpc>
            </a:pPr>
            <a:r>
              <a:rPr lang="en-US" altLang="en-US" dirty="0"/>
              <a:t>Provide taxpayer with 1040X IRS mailing address</a:t>
            </a:r>
          </a:p>
          <a:p>
            <a:pPr>
              <a:lnSpc>
                <a:spcPct val="110000"/>
              </a:lnSpc>
            </a:pPr>
            <a:r>
              <a:rPr lang="en-US" altLang="en-US" dirty="0"/>
              <a:t>No cover letter required</a:t>
            </a:r>
          </a:p>
          <a:p>
            <a:pPr>
              <a:lnSpc>
                <a:spcPct val="110000"/>
              </a:lnSpc>
            </a:pPr>
            <a:r>
              <a:rPr lang="en-US" altLang="en-US" dirty="0"/>
              <a:t>Taxpayer/spouse sign and date copy to be mailed</a:t>
            </a:r>
          </a:p>
          <a:p>
            <a:pPr>
              <a:lnSpc>
                <a:spcPct val="110000"/>
              </a:lnSpc>
            </a:pPr>
            <a:r>
              <a:rPr lang="en-US" altLang="en-US" dirty="0"/>
              <a:t>Provide taxpayer copies for their records</a:t>
            </a:r>
          </a:p>
          <a:p>
            <a:pPr>
              <a:lnSpc>
                <a:spcPct val="110000"/>
              </a:lnSpc>
              <a:buNone/>
            </a:pPr>
            <a:endParaRPr lang="en-US" altLang="en-US" dirty="0"/>
          </a:p>
          <a:p>
            <a:pPr>
              <a:lnSpc>
                <a:spcPct val="110000"/>
              </a:lnSpc>
            </a:pPr>
            <a:endParaRPr lang="en-US" altLang="en-US" dirty="0"/>
          </a:p>
        </p:txBody>
      </p:sp>
      <p:sp>
        <p:nvSpPr>
          <p:cNvPr id="2" name="Title 1"/>
          <p:cNvSpPr>
            <a:spLocks noGrp="1"/>
          </p:cNvSpPr>
          <p:nvPr>
            <p:ph type="title"/>
          </p:nvPr>
        </p:nvSpPr>
        <p:spPr/>
        <p:txBody>
          <a:bodyPr/>
          <a:lstStyle/>
          <a:p>
            <a:r>
              <a:rPr lang="en-US" dirty="0"/>
              <a:t>Filing Amended Return</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E0C8F8BD-4DE1-439B-9115-C1D4DC590FC0}" type="slidenum">
              <a:rPr lang="en-US" altLang="en-US" smtClean="0"/>
              <a:pPr>
                <a:defRPr/>
              </a:pPr>
              <a:t>25</a:t>
            </a:fld>
            <a:endParaRPr lang="en-US" altLang="en-US"/>
          </a:p>
        </p:txBody>
      </p:sp>
      <p:sp>
        <p:nvSpPr>
          <p:cNvPr id="4" name="Content Placeholder 3"/>
          <p:cNvSpPr>
            <a:spLocks noGrp="1"/>
          </p:cNvSpPr>
          <p:nvPr>
            <p:ph sz="quarter" idx="12"/>
          </p:nvPr>
        </p:nvSpPr>
        <p:spPr/>
        <p:txBody>
          <a:bodyPr/>
          <a:lstStyle/>
          <a:p>
            <a:r>
              <a:rPr lang="en-US" b="1" dirty="0"/>
              <a:t>Original return </a:t>
            </a:r>
            <a:r>
              <a:rPr lang="en-US" dirty="0"/>
              <a:t>refund received on normal IRS schedule</a:t>
            </a:r>
          </a:p>
          <a:p>
            <a:pPr lvl="1"/>
            <a:r>
              <a:rPr lang="en-US" dirty="0" err="1"/>
              <a:t>IRS.gov</a:t>
            </a:r>
            <a:r>
              <a:rPr lang="en-US" dirty="0"/>
              <a:t> “Where’s My Refund”</a:t>
            </a:r>
          </a:p>
          <a:p>
            <a:r>
              <a:rPr lang="en-US" b="1" dirty="0"/>
              <a:t>1040X refund </a:t>
            </a:r>
            <a:r>
              <a:rPr lang="en-US" dirty="0"/>
              <a:t>received within 8 to 12 weeks</a:t>
            </a:r>
          </a:p>
          <a:p>
            <a:pPr lvl="1"/>
            <a:r>
              <a:rPr lang="en-US" dirty="0"/>
              <a:t>After 12 weeks, contact IRS 800-829-1040</a:t>
            </a:r>
          </a:p>
          <a:p>
            <a:r>
              <a:rPr lang="en-US" dirty="0"/>
              <a:t>Refunds cannot be direct deposited</a:t>
            </a:r>
          </a:p>
          <a:p>
            <a:pPr lvl="1"/>
            <a:r>
              <a:rPr lang="en-US" dirty="0"/>
              <a:t>IRS check </a:t>
            </a:r>
            <a:r>
              <a:rPr lang="en-US" b="1" dirty="0"/>
              <a:t>mailed to address on 1040X</a:t>
            </a:r>
            <a:r>
              <a:rPr lang="en-US" dirty="0"/>
              <a:t> may include interest</a:t>
            </a:r>
            <a:endParaRPr lang="en-US" b="1" dirty="0"/>
          </a:p>
          <a:p>
            <a:endParaRPr lang="en-US" dirty="0"/>
          </a:p>
        </p:txBody>
      </p:sp>
      <p:sp>
        <p:nvSpPr>
          <p:cNvPr id="5" name="Title 4"/>
          <p:cNvSpPr>
            <a:spLocks noGrp="1"/>
          </p:cNvSpPr>
          <p:nvPr>
            <p:ph type="title"/>
          </p:nvPr>
        </p:nvSpPr>
        <p:spPr/>
        <p:txBody>
          <a:bodyPr>
            <a:normAutofit/>
          </a:bodyPr>
          <a:lstStyle/>
          <a:p>
            <a:r>
              <a:rPr lang="en-US" dirty="0"/>
              <a:t>Amendment – Refund</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26</a:t>
            </a:fld>
            <a:endParaRPr lang="en-US" altLang="en-US"/>
          </a:p>
        </p:txBody>
      </p:sp>
      <p:sp>
        <p:nvSpPr>
          <p:cNvPr id="9" name="Content Placeholder 8"/>
          <p:cNvSpPr>
            <a:spLocks noGrp="1"/>
          </p:cNvSpPr>
          <p:nvPr>
            <p:ph sz="quarter" idx="12"/>
          </p:nvPr>
        </p:nvSpPr>
        <p:spPr/>
        <p:txBody>
          <a:bodyPr/>
          <a:lstStyle/>
          <a:p>
            <a:r>
              <a:rPr lang="en-US" altLang="en-US" dirty="0"/>
              <a:t>Balance due with prior year amendment:</a:t>
            </a:r>
          </a:p>
          <a:p>
            <a:pPr lvl="1"/>
            <a:r>
              <a:rPr lang="en-US" altLang="en-US" dirty="0"/>
              <a:t>Taxpayer should file 1040X as soon as possible </a:t>
            </a:r>
          </a:p>
          <a:p>
            <a:pPr lvl="1"/>
            <a:r>
              <a:rPr lang="en-US" altLang="en-US" dirty="0"/>
              <a:t>Include payment to reduce penalty and interest</a:t>
            </a:r>
          </a:p>
          <a:p>
            <a:pPr lvl="1"/>
            <a:r>
              <a:rPr lang="en-US" altLang="en-US" dirty="0"/>
              <a:t>IRS will send letter with penalty and interest assessed</a:t>
            </a:r>
          </a:p>
          <a:p>
            <a:r>
              <a:rPr lang="en-US" altLang="en-US" dirty="0"/>
              <a:t>Do not include 1040-V (voucher)</a:t>
            </a:r>
          </a:p>
          <a:p>
            <a:r>
              <a:rPr lang="en-US" altLang="en-US" dirty="0"/>
              <a:t>Pay amount due on 1040X Page 1</a:t>
            </a:r>
          </a:p>
        </p:txBody>
      </p:sp>
      <p:sp>
        <p:nvSpPr>
          <p:cNvPr id="8" name="Title 7"/>
          <p:cNvSpPr>
            <a:spLocks noGrp="1"/>
          </p:cNvSpPr>
          <p:nvPr>
            <p:ph type="title"/>
          </p:nvPr>
        </p:nvSpPr>
        <p:spPr/>
        <p:txBody>
          <a:bodyPr>
            <a:normAutofit/>
          </a:bodyPr>
          <a:lstStyle/>
          <a:p>
            <a:r>
              <a:rPr lang="en-US" dirty="0"/>
              <a:t>Amendment – Balance Due</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4" name="Slide Number Placeholder 3"/>
          <p:cNvSpPr>
            <a:spLocks noGrp="1"/>
          </p:cNvSpPr>
          <p:nvPr>
            <p:ph type="sldNum" sz="quarter" idx="11"/>
          </p:nvPr>
        </p:nvSpPr>
        <p:spPr/>
        <p:txBody>
          <a:bodyPr/>
          <a:lstStyle/>
          <a:p>
            <a:fld id="{E0C8F8BD-4DE1-439B-9115-C1D4DC590FC0}" type="slidenum">
              <a:rPr lang="en-US" altLang="en-US" smtClean="0"/>
              <a:pPr/>
              <a:t>27</a:t>
            </a:fld>
            <a:endParaRPr lang="en-US" altLang="en-US"/>
          </a:p>
        </p:txBody>
      </p:sp>
      <p:sp>
        <p:nvSpPr>
          <p:cNvPr id="3" name="Content Placeholder 2"/>
          <p:cNvSpPr>
            <a:spLocks noGrp="1"/>
          </p:cNvSpPr>
          <p:nvPr>
            <p:ph sz="quarter" idx="12"/>
          </p:nvPr>
        </p:nvSpPr>
        <p:spPr/>
        <p:txBody>
          <a:bodyPr>
            <a:normAutofit/>
          </a:bodyPr>
          <a:lstStyle/>
          <a:p>
            <a:pPr>
              <a:lnSpc>
                <a:spcPct val="110000"/>
              </a:lnSpc>
            </a:pPr>
            <a:r>
              <a:rPr lang="en-US" dirty="0"/>
              <a:t>When state only amendment required</a:t>
            </a:r>
          </a:p>
          <a:p>
            <a:pPr lvl="1">
              <a:lnSpc>
                <a:spcPct val="110000"/>
              </a:lnSpc>
            </a:pPr>
            <a:r>
              <a:rPr lang="en-US" dirty="0"/>
              <a:t>Amend federal and file </a:t>
            </a:r>
            <a:r>
              <a:rPr lang="en-US" dirty="0" smtClean="0"/>
              <a:t>with explanation </a:t>
            </a:r>
            <a:r>
              <a:rPr lang="en-US" dirty="0"/>
              <a:t>of “Information Only: Changes did not impact the federal return however the return has been amended for state </a:t>
            </a:r>
            <a:r>
              <a:rPr lang="en-US" dirty="0" smtClean="0"/>
              <a:t>purposes”</a:t>
            </a:r>
            <a:endParaRPr lang="en-US" dirty="0"/>
          </a:p>
          <a:p>
            <a:pPr>
              <a:lnSpc>
                <a:spcPct val="110000"/>
              </a:lnSpc>
            </a:pPr>
            <a:r>
              <a:rPr lang="en-US" dirty="0"/>
              <a:t>Follow state specific rules for amending state </a:t>
            </a:r>
            <a:r>
              <a:rPr lang="en-US" dirty="0" smtClean="0"/>
              <a:t>returns</a:t>
            </a:r>
            <a:endParaRPr lang="en-US" dirty="0"/>
          </a:p>
        </p:txBody>
      </p:sp>
      <p:sp>
        <p:nvSpPr>
          <p:cNvPr id="2" name="Title 1"/>
          <p:cNvSpPr>
            <a:spLocks noGrp="1"/>
          </p:cNvSpPr>
          <p:nvPr>
            <p:ph type="title"/>
          </p:nvPr>
        </p:nvSpPr>
        <p:spPr/>
        <p:txBody>
          <a:bodyPr/>
          <a:lstStyle/>
          <a:p>
            <a:r>
              <a:rPr lang="en-US" dirty="0"/>
              <a:t>Amending State Return</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4" name="Slide Number Placeholder 3"/>
          <p:cNvSpPr>
            <a:spLocks noGrp="1"/>
          </p:cNvSpPr>
          <p:nvPr>
            <p:ph type="sldNum" sz="quarter" idx="11"/>
          </p:nvPr>
        </p:nvSpPr>
        <p:spPr/>
        <p:txBody>
          <a:bodyPr/>
          <a:lstStyle/>
          <a:p>
            <a:fld id="{E0C8F8BD-4DE1-439B-9115-C1D4DC590FC0}" type="slidenum">
              <a:rPr lang="en-US" altLang="en-US" smtClean="0"/>
              <a:pPr/>
              <a:t>28</a:t>
            </a:fld>
            <a:endParaRPr lang="en-US" altLang="en-US"/>
          </a:p>
        </p:txBody>
      </p:sp>
      <p:sp>
        <p:nvSpPr>
          <p:cNvPr id="3" name="Content Placeholder 2"/>
          <p:cNvSpPr>
            <a:spLocks noGrp="1"/>
          </p:cNvSpPr>
          <p:nvPr>
            <p:ph sz="quarter" idx="12"/>
          </p:nvPr>
        </p:nvSpPr>
        <p:spPr/>
        <p:txBody>
          <a:bodyPr>
            <a:normAutofit/>
          </a:bodyPr>
          <a:lstStyle/>
          <a:p>
            <a:r>
              <a:rPr lang="en-US" altLang="en-US" dirty="0"/>
              <a:t>Verify column A of Form 1040X agrees with last determined return</a:t>
            </a:r>
          </a:p>
          <a:p>
            <a:r>
              <a:rPr lang="en-US" altLang="en-US" dirty="0"/>
              <a:t>Confirm needed changes properly made </a:t>
            </a:r>
          </a:p>
          <a:p>
            <a:r>
              <a:rPr lang="en-US" altLang="en-US" dirty="0"/>
              <a:t>Verify tax re-computed properly</a:t>
            </a:r>
          </a:p>
          <a:p>
            <a:r>
              <a:rPr lang="en-US" altLang="en-US" dirty="0"/>
              <a:t>Add TaxSlayer Tag and “Note” to document when and why amended return prepared</a:t>
            </a:r>
          </a:p>
          <a:p>
            <a:endParaRPr lang="en-US" altLang="en-US" dirty="0"/>
          </a:p>
        </p:txBody>
      </p:sp>
      <p:sp>
        <p:nvSpPr>
          <p:cNvPr id="2" name="Title 1"/>
          <p:cNvSpPr>
            <a:spLocks noGrp="1"/>
          </p:cNvSpPr>
          <p:nvPr>
            <p:ph type="title"/>
          </p:nvPr>
        </p:nvSpPr>
        <p:spPr/>
        <p:txBody>
          <a:bodyPr/>
          <a:lstStyle/>
          <a:p>
            <a:r>
              <a:rPr lang="en-US" dirty="0"/>
              <a:t>Quality Review </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29</a:t>
            </a:fld>
            <a:endParaRPr lang="en-US" altLang="en-US"/>
          </a:p>
        </p:txBody>
      </p:sp>
      <p:sp>
        <p:nvSpPr>
          <p:cNvPr id="53251" name="Content Placeholder 4"/>
          <p:cNvSpPr>
            <a:spLocks noGrp="1"/>
          </p:cNvSpPr>
          <p:nvPr>
            <p:ph sz="quarter" idx="12"/>
          </p:nvPr>
        </p:nvSpPr>
        <p:spPr/>
        <p:txBody>
          <a:bodyPr>
            <a:normAutofit/>
          </a:bodyPr>
          <a:lstStyle/>
          <a:p>
            <a:pPr>
              <a:lnSpc>
                <a:spcPct val="110000"/>
              </a:lnSpc>
            </a:pPr>
            <a:r>
              <a:rPr lang="en-US" altLang="en-US" dirty="0"/>
              <a:t>Review amended return with taxpayer </a:t>
            </a:r>
          </a:p>
          <a:p>
            <a:pPr>
              <a:lnSpc>
                <a:spcPct val="110000"/>
              </a:lnSpc>
            </a:pPr>
            <a:r>
              <a:rPr lang="en-US" altLang="en-US" dirty="0"/>
              <a:t>Verify taxpayer understands how to file amendment</a:t>
            </a:r>
          </a:p>
          <a:p>
            <a:pPr lvl="1">
              <a:lnSpc>
                <a:spcPct val="110000"/>
              </a:lnSpc>
            </a:pPr>
            <a:r>
              <a:rPr lang="en-US" altLang="en-US" dirty="0"/>
              <a:t>Sign, address envelope, additional postage may be required</a:t>
            </a:r>
          </a:p>
          <a:p>
            <a:pPr lvl="1">
              <a:lnSpc>
                <a:spcPct val="110000"/>
              </a:lnSpc>
            </a:pPr>
            <a:r>
              <a:rPr lang="en-US" altLang="en-US" dirty="0"/>
              <a:t>If payment required, include with return</a:t>
            </a:r>
          </a:p>
          <a:p>
            <a:pPr lvl="1">
              <a:lnSpc>
                <a:spcPct val="110000"/>
              </a:lnSpc>
            </a:pPr>
            <a:r>
              <a:rPr lang="en-US" altLang="en-US" dirty="0"/>
              <a:t>Verify taxpayer aware of filing due date</a:t>
            </a:r>
          </a:p>
        </p:txBody>
      </p:sp>
      <p:sp>
        <p:nvSpPr>
          <p:cNvPr id="2" name="Title 1"/>
          <p:cNvSpPr>
            <a:spLocks noGrp="1"/>
          </p:cNvSpPr>
          <p:nvPr>
            <p:ph type="title"/>
          </p:nvPr>
        </p:nvSpPr>
        <p:spPr/>
        <p:txBody>
          <a:bodyPr>
            <a:normAutofit/>
          </a:bodyPr>
          <a:lstStyle/>
          <a:p>
            <a:r>
              <a:rPr lang="en-US" dirty="0"/>
              <a:t>Taxpayer Summary </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3</a:t>
            </a:fld>
            <a:endParaRPr lang="en-US" altLang="en-US"/>
          </a:p>
        </p:txBody>
      </p:sp>
      <p:sp>
        <p:nvSpPr>
          <p:cNvPr id="12293" name="Content Placeholder 2"/>
          <p:cNvSpPr>
            <a:spLocks noGrp="1"/>
          </p:cNvSpPr>
          <p:nvPr>
            <p:ph sz="quarter" idx="12"/>
          </p:nvPr>
        </p:nvSpPr>
        <p:spPr/>
        <p:txBody>
          <a:bodyPr>
            <a:normAutofit/>
          </a:bodyPr>
          <a:lstStyle/>
          <a:p>
            <a:r>
              <a:rPr lang="en-US" dirty="0"/>
              <a:t>Received additional or corrected income statement not reported on original return </a:t>
            </a:r>
          </a:p>
          <a:p>
            <a:r>
              <a:rPr lang="en-US" dirty="0"/>
              <a:t>Claimed personal exemption in error</a:t>
            </a:r>
          </a:p>
          <a:p>
            <a:r>
              <a:rPr lang="en-US" dirty="0"/>
              <a:t>Claimed deductions or credits in error</a:t>
            </a:r>
          </a:p>
          <a:p>
            <a:r>
              <a:rPr lang="en-US" dirty="0"/>
              <a:t>Eligible deductions or credits not included on original return</a:t>
            </a:r>
          </a:p>
        </p:txBody>
      </p:sp>
      <p:sp>
        <p:nvSpPr>
          <p:cNvPr id="2" name="Title 1"/>
          <p:cNvSpPr>
            <a:spLocks noGrp="1"/>
          </p:cNvSpPr>
          <p:nvPr>
            <p:ph type="title"/>
          </p:nvPr>
        </p:nvSpPr>
        <p:spPr/>
        <p:txBody>
          <a:bodyPr/>
          <a:lstStyle/>
          <a:p>
            <a:r>
              <a:rPr lang="en-US" altLang="en-US"/>
              <a:t>Reasons to Amend</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NTTC Training - TY2018</a:t>
            </a:r>
            <a:endParaRPr lang="en-US" dirty="0"/>
          </a:p>
        </p:txBody>
      </p:sp>
      <p:sp>
        <p:nvSpPr>
          <p:cNvPr id="2" name="Slide Number Placeholder 1"/>
          <p:cNvSpPr>
            <a:spLocks noGrp="1"/>
          </p:cNvSpPr>
          <p:nvPr>
            <p:ph type="sldNum" sz="quarter" idx="11"/>
          </p:nvPr>
        </p:nvSpPr>
        <p:spPr/>
        <p:txBody>
          <a:bodyPr/>
          <a:lstStyle/>
          <a:p>
            <a:pPr>
              <a:defRPr/>
            </a:pPr>
            <a:fld id="{E0C8F8BD-4DE1-439B-9115-C1D4DC590FC0}" type="slidenum">
              <a:rPr lang="en-US" altLang="en-US" smtClean="0"/>
              <a:pPr>
                <a:defRPr/>
              </a:pPr>
              <a:t>30</a:t>
            </a:fld>
            <a:endParaRPr lang="en-US" altLang="en-US"/>
          </a:p>
        </p:txBody>
      </p:sp>
      <p:sp>
        <p:nvSpPr>
          <p:cNvPr id="88067" name="Content Placeholder 2"/>
          <p:cNvSpPr>
            <a:spLocks noGrp="1"/>
          </p:cNvSpPr>
          <p:nvPr>
            <p:ph sz="quarter" idx="12"/>
          </p:nvPr>
        </p:nvSpPr>
        <p:spPr/>
        <p:txBody>
          <a:bodyPr/>
          <a:lstStyle/>
          <a:p>
            <a:pPr marL="0" indent="0">
              <a:buNone/>
            </a:pPr>
            <a:endParaRPr lang="en-US" altLang="en-US" dirty="0"/>
          </a:p>
          <a:p>
            <a:pPr marL="0" indent="0">
              <a:buNone/>
            </a:pPr>
            <a:r>
              <a:rPr lang="en-US" altLang="en-US" sz="4400" b="1" dirty="0"/>
              <a:t> Comments ...</a:t>
            </a:r>
          </a:p>
          <a:p>
            <a:pPr marL="0" indent="0">
              <a:buNone/>
            </a:pPr>
            <a:endParaRPr lang="en-US" altLang="en-US" sz="4400" b="1" dirty="0"/>
          </a:p>
          <a:p>
            <a:pPr marL="0" indent="0">
              <a:buNone/>
            </a:pPr>
            <a:r>
              <a:rPr lang="en-US" altLang="en-US" sz="4400" b="1" dirty="0"/>
              <a:t>			Questions?</a:t>
            </a:r>
          </a:p>
        </p:txBody>
      </p:sp>
      <p:sp>
        <p:nvSpPr>
          <p:cNvPr id="27650" name="Title 1"/>
          <p:cNvSpPr>
            <a:spLocks noGrp="1"/>
          </p:cNvSpPr>
          <p:nvPr>
            <p:ph type="title"/>
          </p:nvPr>
        </p:nvSpPr>
        <p:spPr/>
        <p:txBody>
          <a:bodyPr>
            <a:normAutofit/>
          </a:bodyPr>
          <a:lstStyle/>
          <a:p>
            <a:r>
              <a:rPr lang="en-US" altLang="en-US" dirty="0"/>
              <a:t>Amended or Prior Year Returns</a:t>
            </a:r>
          </a:p>
        </p:txBody>
      </p:sp>
      <p:pic>
        <p:nvPicPr>
          <p:cNvPr id="4" name="Picture 3" descr="How to Work from Home by Demi: &lt;strong&gt;Question&lt;/strong&gt; and Answer Box"/>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1828800"/>
            <a:ext cx="2857500" cy="3810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2" name="Slide Number Placeholder 1"/>
          <p:cNvSpPr>
            <a:spLocks noGrp="1"/>
          </p:cNvSpPr>
          <p:nvPr>
            <p:ph type="sldNum" sz="quarter" idx="11"/>
          </p:nvPr>
        </p:nvSpPr>
        <p:spPr/>
        <p:txBody>
          <a:bodyPr/>
          <a:lstStyle/>
          <a:p>
            <a:fld id="{E0C8F8BD-4DE1-439B-9115-C1D4DC590FC0}" type="slidenum">
              <a:rPr lang="en-US" altLang="en-US" smtClean="0"/>
              <a:pPr/>
              <a:t>4</a:t>
            </a:fld>
            <a:endParaRPr lang="en-US" altLang="en-US"/>
          </a:p>
        </p:txBody>
      </p:sp>
      <p:sp>
        <p:nvSpPr>
          <p:cNvPr id="18435" name="Content Placeholder 8"/>
          <p:cNvSpPr>
            <a:spLocks noGrp="1"/>
          </p:cNvSpPr>
          <p:nvPr>
            <p:ph sz="quarter" idx="12"/>
          </p:nvPr>
        </p:nvSpPr>
        <p:spPr/>
        <p:txBody>
          <a:bodyPr/>
          <a:lstStyle/>
          <a:p>
            <a:r>
              <a:rPr lang="en-US" altLang="en-US" dirty="0"/>
              <a:t>Married individuals originally filing MFS, </a:t>
            </a:r>
            <a:r>
              <a:rPr lang="en-US" altLang="en-US" dirty="0" err="1"/>
              <a:t>HoH</a:t>
            </a:r>
            <a:r>
              <a:rPr lang="en-US" altLang="en-US" dirty="0"/>
              <a:t>, Single, or QW may amend to MFJ if eligible </a:t>
            </a:r>
          </a:p>
          <a:p>
            <a:pPr lvl="1"/>
            <a:r>
              <a:rPr lang="en-US" altLang="en-US" dirty="0"/>
              <a:t>Up to three prior year returns</a:t>
            </a:r>
          </a:p>
          <a:p>
            <a:pPr lvl="1"/>
            <a:r>
              <a:rPr lang="en-US" altLang="en-US" dirty="0"/>
              <a:t>Must be legally married as of December 31 year amending</a:t>
            </a:r>
          </a:p>
          <a:p>
            <a:r>
              <a:rPr lang="en-US" altLang="en-US" dirty="0"/>
              <a:t>Married individuals may not amend MFJ to MFS</a:t>
            </a:r>
          </a:p>
          <a:p>
            <a:pPr lvl="1"/>
            <a:r>
              <a:rPr lang="en-US" altLang="en-US" b="1" dirty="0"/>
              <a:t>After</a:t>
            </a:r>
            <a:r>
              <a:rPr lang="en-US" altLang="en-US" dirty="0"/>
              <a:t> original filing deadline</a:t>
            </a:r>
          </a:p>
        </p:txBody>
      </p:sp>
      <p:sp>
        <p:nvSpPr>
          <p:cNvPr id="7" name="Title 6"/>
          <p:cNvSpPr>
            <a:spLocks noGrp="1"/>
          </p:cNvSpPr>
          <p:nvPr>
            <p:ph type="title"/>
          </p:nvPr>
        </p:nvSpPr>
        <p:spPr/>
        <p:txBody>
          <a:bodyPr/>
          <a:lstStyle/>
          <a:p>
            <a:r>
              <a:rPr lang="en-US" dirty="0"/>
              <a:t>Reasons to Amend</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5</a:t>
            </a:fld>
            <a:endParaRPr lang="en-US" altLang="en-US"/>
          </a:p>
        </p:txBody>
      </p:sp>
      <p:sp>
        <p:nvSpPr>
          <p:cNvPr id="20483" name="Content Placeholder 2"/>
          <p:cNvSpPr>
            <a:spLocks noGrp="1"/>
          </p:cNvSpPr>
          <p:nvPr>
            <p:ph sz="quarter" idx="12"/>
          </p:nvPr>
        </p:nvSpPr>
        <p:spPr/>
        <p:txBody>
          <a:bodyPr>
            <a:normAutofit/>
          </a:bodyPr>
          <a:lstStyle/>
          <a:p>
            <a:r>
              <a:rPr lang="en-US" altLang="en-US" dirty="0"/>
              <a:t>Do not amend return if</a:t>
            </a:r>
          </a:p>
          <a:p>
            <a:pPr lvl="1"/>
            <a:r>
              <a:rPr lang="en-US" altLang="en-US" dirty="0"/>
              <a:t>Math errors </a:t>
            </a:r>
          </a:p>
          <a:p>
            <a:pPr lvl="2"/>
            <a:r>
              <a:rPr lang="en-US" altLang="en-US" dirty="0"/>
              <a:t>IRS will correct them</a:t>
            </a:r>
          </a:p>
          <a:p>
            <a:pPr lvl="1"/>
            <a:r>
              <a:rPr lang="en-US" altLang="en-US" dirty="0"/>
              <a:t>IRS has requested taxpayer provide missing schedules/forms</a:t>
            </a:r>
          </a:p>
          <a:p>
            <a:pPr lvl="2"/>
            <a:r>
              <a:rPr lang="en-US" altLang="en-US" dirty="0"/>
              <a:t>Taxpayer should respond per notice</a:t>
            </a:r>
          </a:p>
        </p:txBody>
      </p:sp>
      <p:sp>
        <p:nvSpPr>
          <p:cNvPr id="2" name="Title 1"/>
          <p:cNvSpPr>
            <a:spLocks noGrp="1"/>
          </p:cNvSpPr>
          <p:nvPr>
            <p:ph type="title"/>
          </p:nvPr>
        </p:nvSpPr>
        <p:spPr/>
        <p:txBody>
          <a:bodyPr/>
          <a:lstStyle/>
          <a:p>
            <a:r>
              <a:rPr lang="en-US" dirty="0"/>
              <a:t>Do Not Amend</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6</a:t>
            </a:fld>
            <a:endParaRPr lang="en-US" altLang="en-US"/>
          </a:p>
        </p:txBody>
      </p:sp>
      <p:sp>
        <p:nvSpPr>
          <p:cNvPr id="22531" name="Content Placeholder 2"/>
          <p:cNvSpPr>
            <a:spLocks noGrp="1"/>
          </p:cNvSpPr>
          <p:nvPr>
            <p:ph sz="quarter" idx="12"/>
          </p:nvPr>
        </p:nvSpPr>
        <p:spPr/>
        <p:txBody>
          <a:bodyPr>
            <a:normAutofit/>
          </a:bodyPr>
          <a:lstStyle/>
          <a:p>
            <a:r>
              <a:rPr lang="en-US" altLang="en-US" dirty="0"/>
              <a:t>Counselors must be certified for year amending</a:t>
            </a:r>
          </a:p>
          <a:p>
            <a:pPr lvl="1"/>
            <a:r>
              <a:rPr lang="en-US" altLang="en-US" dirty="0"/>
              <a:t>Additional certified counselor needed for QR</a:t>
            </a:r>
          </a:p>
          <a:p>
            <a:r>
              <a:rPr lang="en-US" altLang="en-US" dirty="0"/>
              <a:t>Amended returns must be mailed to IRS </a:t>
            </a:r>
          </a:p>
          <a:p>
            <a:r>
              <a:rPr lang="en-US" altLang="en-US" dirty="0"/>
              <a:t>Can amend returns for current and previous three years only</a:t>
            </a:r>
          </a:p>
          <a:p>
            <a:r>
              <a:rPr lang="en-US" altLang="en-US" dirty="0"/>
              <a:t>State may also need amendment</a:t>
            </a:r>
          </a:p>
          <a:p>
            <a:endParaRPr lang="en-US" altLang="en-US" dirty="0"/>
          </a:p>
        </p:txBody>
      </p:sp>
      <p:sp>
        <p:nvSpPr>
          <p:cNvPr id="2" name="Title 1"/>
          <p:cNvSpPr>
            <a:spLocks noGrp="1"/>
          </p:cNvSpPr>
          <p:nvPr>
            <p:ph type="title"/>
          </p:nvPr>
        </p:nvSpPr>
        <p:spPr/>
        <p:txBody>
          <a:bodyPr/>
          <a:lstStyle/>
          <a:p>
            <a:r>
              <a:rPr lang="en-US" dirty="0"/>
              <a:t>Tax-Aide Certification to Amend</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E0C8F8BD-4DE1-439B-9115-C1D4DC590FC0}" type="slidenum">
              <a:rPr lang="en-US" altLang="en-US" smtClean="0"/>
              <a:pPr>
                <a:defRPr/>
              </a:pPr>
              <a:t>7</a:t>
            </a:fld>
            <a:endParaRPr lang="en-US" altLang="en-US"/>
          </a:p>
        </p:txBody>
      </p:sp>
      <p:sp>
        <p:nvSpPr>
          <p:cNvPr id="4" name="Content Placeholder 3"/>
          <p:cNvSpPr>
            <a:spLocks noGrp="1"/>
          </p:cNvSpPr>
          <p:nvPr>
            <p:ph sz="quarter" idx="12"/>
          </p:nvPr>
        </p:nvSpPr>
        <p:spPr/>
        <p:txBody>
          <a:bodyPr/>
          <a:lstStyle/>
          <a:p>
            <a:r>
              <a:rPr lang="en-US" dirty="0"/>
              <a:t>Returns amended on Form 1040X </a:t>
            </a:r>
          </a:p>
          <a:p>
            <a:r>
              <a:rPr lang="en-US" dirty="0"/>
              <a:t>Begin 1040X with numbers from most recent filing</a:t>
            </a:r>
          </a:p>
          <a:p>
            <a:pPr lvl="1"/>
            <a:r>
              <a:rPr lang="en-US" dirty="0"/>
              <a:t>Form 1040 </a:t>
            </a:r>
            <a:r>
              <a:rPr lang="en-US" b="1" dirty="0"/>
              <a:t>or</a:t>
            </a:r>
          </a:p>
          <a:p>
            <a:pPr lvl="1"/>
            <a:r>
              <a:rPr lang="en-US" dirty="0"/>
              <a:t>As adjusted by IRS </a:t>
            </a:r>
            <a:r>
              <a:rPr lang="en-US" b="1" dirty="0"/>
              <a:t>or</a:t>
            </a:r>
          </a:p>
          <a:p>
            <a:pPr lvl="1"/>
            <a:r>
              <a:rPr lang="en-US" dirty="0"/>
              <a:t>Previously filed 1040X</a:t>
            </a:r>
          </a:p>
          <a:p>
            <a:pPr>
              <a:buNone/>
            </a:pPr>
            <a:endParaRPr lang="en-US" dirty="0"/>
          </a:p>
          <a:p>
            <a:endParaRPr lang="en-US" dirty="0"/>
          </a:p>
          <a:p>
            <a:endParaRPr lang="en-US" dirty="0"/>
          </a:p>
        </p:txBody>
      </p:sp>
      <p:sp>
        <p:nvSpPr>
          <p:cNvPr id="5" name="Title 4"/>
          <p:cNvSpPr>
            <a:spLocks noGrp="1"/>
          </p:cNvSpPr>
          <p:nvPr>
            <p:ph type="title"/>
          </p:nvPr>
        </p:nvSpPr>
        <p:spPr/>
        <p:txBody>
          <a:bodyPr/>
          <a:lstStyle/>
          <a:p>
            <a:r>
              <a:rPr lang="en-US" dirty="0"/>
              <a:t>Amended Returns</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8</a:t>
            </a:fld>
            <a:endParaRPr lang="en-US" altLang="en-US"/>
          </a:p>
        </p:txBody>
      </p:sp>
      <p:sp>
        <p:nvSpPr>
          <p:cNvPr id="18435" name="Content Placeholder 2"/>
          <p:cNvSpPr>
            <a:spLocks noGrp="1"/>
          </p:cNvSpPr>
          <p:nvPr>
            <p:ph sz="quarter" idx="12"/>
          </p:nvPr>
        </p:nvSpPr>
        <p:spPr/>
        <p:txBody>
          <a:bodyPr/>
          <a:lstStyle/>
          <a:p>
            <a:r>
              <a:rPr lang="en-US" altLang="en-US" dirty="0"/>
              <a:t>Taxpayers time to file for refund later of:</a:t>
            </a:r>
          </a:p>
          <a:p>
            <a:pPr lvl="1"/>
            <a:r>
              <a:rPr lang="en-US" altLang="en-US" dirty="0"/>
              <a:t>3 years from original due date or actual date filed if later</a:t>
            </a:r>
          </a:p>
          <a:p>
            <a:pPr lvl="1"/>
            <a:r>
              <a:rPr lang="en-US" altLang="en-US" dirty="0"/>
              <a:t>2 years from date tax was paid</a:t>
            </a:r>
          </a:p>
          <a:p>
            <a:r>
              <a:rPr lang="en-US" altLang="en-US" dirty="0"/>
              <a:t>State statute may differ</a:t>
            </a:r>
          </a:p>
          <a:p>
            <a:r>
              <a:rPr lang="en-US" altLang="en-US" dirty="0"/>
              <a:t>Exceptions to this statute are out of scope</a:t>
            </a:r>
          </a:p>
        </p:txBody>
      </p:sp>
      <p:sp>
        <p:nvSpPr>
          <p:cNvPr id="2" name="Title 1"/>
          <p:cNvSpPr>
            <a:spLocks noGrp="1"/>
          </p:cNvSpPr>
          <p:nvPr>
            <p:ph type="title"/>
          </p:nvPr>
        </p:nvSpPr>
        <p:spPr/>
        <p:txBody>
          <a:bodyPr>
            <a:normAutofit/>
          </a:bodyPr>
          <a:lstStyle/>
          <a:p>
            <a:r>
              <a:rPr lang="en-US" altLang="en-US" dirty="0"/>
              <a:t>Statute of Limitations – Refund</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E0C8F8BD-4DE1-439B-9115-C1D4DC590FC0}" type="slidenum">
              <a:rPr lang="en-US" altLang="en-US" smtClean="0"/>
              <a:pPr/>
              <a:t>9</a:t>
            </a:fld>
            <a:endParaRPr lang="en-US" altLang="en-US"/>
          </a:p>
        </p:txBody>
      </p:sp>
      <p:sp>
        <p:nvSpPr>
          <p:cNvPr id="28675" name="Content Placeholder 2"/>
          <p:cNvSpPr>
            <a:spLocks noGrp="1"/>
          </p:cNvSpPr>
          <p:nvPr>
            <p:ph sz="quarter" idx="12"/>
          </p:nvPr>
        </p:nvSpPr>
        <p:spPr/>
        <p:txBody>
          <a:bodyPr/>
          <a:lstStyle/>
          <a:p>
            <a:r>
              <a:rPr lang="en-US" altLang="en-US" dirty="0"/>
              <a:t>Taxpayers owing additional tax</a:t>
            </a:r>
          </a:p>
          <a:p>
            <a:pPr lvl="1"/>
            <a:r>
              <a:rPr lang="en-US" altLang="en-US" dirty="0"/>
              <a:t>IRS barred by statute of limitation from assessing additional tax</a:t>
            </a:r>
          </a:p>
          <a:p>
            <a:pPr lvl="2"/>
            <a:r>
              <a:rPr lang="en-US" altLang="en-US" dirty="0"/>
              <a:t>3 years from original due date or date filed if later</a:t>
            </a:r>
          </a:p>
          <a:p>
            <a:pPr lvl="2"/>
            <a:r>
              <a:rPr lang="en-US" altLang="en-US" dirty="0"/>
              <a:t>No limitation if fraud involved</a:t>
            </a:r>
          </a:p>
          <a:p>
            <a:pPr lvl="1"/>
            <a:r>
              <a:rPr lang="en-US" altLang="en-US" dirty="0"/>
              <a:t>3 year statute of limitation does not apply if return never filed</a:t>
            </a:r>
          </a:p>
          <a:p>
            <a:pPr lvl="1"/>
            <a:endParaRPr lang="en-US" altLang="en-US" dirty="0"/>
          </a:p>
        </p:txBody>
      </p:sp>
      <p:sp>
        <p:nvSpPr>
          <p:cNvPr id="2" name="Title 1"/>
          <p:cNvSpPr>
            <a:spLocks noGrp="1"/>
          </p:cNvSpPr>
          <p:nvPr>
            <p:ph type="title"/>
          </p:nvPr>
        </p:nvSpPr>
        <p:spPr/>
        <p:txBody>
          <a:bodyPr>
            <a:normAutofit/>
          </a:bodyPr>
          <a:lstStyle/>
          <a:p>
            <a:r>
              <a:rPr lang="en-US" altLang="en-US" dirty="0"/>
              <a:t>Statute of Limitations – Balance Due</a:t>
            </a:r>
          </a:p>
        </p:txBody>
      </p:sp>
    </p:spTree>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A309F09A-D3F6-47D0-BBBB-3A71145426D5}" vid="{CFB015DD-FEA0-48F6-AF59-C346941A5F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1911</Words>
  <Application>Microsoft Office PowerPoint</Application>
  <PresentationFormat>Widescreen</PresentationFormat>
  <Paragraphs>290</Paragraphs>
  <Slides>30</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2018 Templet</vt:lpstr>
      <vt:lpstr>Amended Returns Prior Year Returns</vt:lpstr>
      <vt:lpstr>Reasons to Amend</vt:lpstr>
      <vt:lpstr>Reasons to Amend</vt:lpstr>
      <vt:lpstr>Reasons to Amend</vt:lpstr>
      <vt:lpstr>Do Not Amend</vt:lpstr>
      <vt:lpstr>Tax-Aide Certification to Amend</vt:lpstr>
      <vt:lpstr>Amended Returns</vt:lpstr>
      <vt:lpstr>Statute of Limitations – Refund</vt:lpstr>
      <vt:lpstr>Statute of Limitations – Balance Due</vt:lpstr>
      <vt:lpstr>Interview</vt:lpstr>
      <vt:lpstr>Amending in TaxSlayer</vt:lpstr>
      <vt:lpstr>Amending in TaxSlayer: Example</vt:lpstr>
      <vt:lpstr>Amending in TaxSlayer</vt:lpstr>
      <vt:lpstr>Amending in TaxSlayer</vt:lpstr>
      <vt:lpstr>Amending in TaxSlayer</vt:lpstr>
      <vt:lpstr>Amending State Returns</vt:lpstr>
      <vt:lpstr>Amending in TaxSlayer</vt:lpstr>
      <vt:lpstr>Amending in TaxSlayer</vt:lpstr>
      <vt:lpstr>Amending in TaxSlayer</vt:lpstr>
      <vt:lpstr>Amending in TaxSlayer</vt:lpstr>
      <vt:lpstr>Amending in TaxSlayer</vt:lpstr>
      <vt:lpstr>Printing Amended Return </vt:lpstr>
      <vt:lpstr>Assembling Amended Return</vt:lpstr>
      <vt:lpstr>Filing Amended Return</vt:lpstr>
      <vt:lpstr>Amendment – Refund</vt:lpstr>
      <vt:lpstr>Amendment – Balance Due</vt:lpstr>
      <vt:lpstr>Amending State Return</vt:lpstr>
      <vt:lpstr>Quality Review </vt:lpstr>
      <vt:lpstr>Taxpayer Summary </vt:lpstr>
      <vt:lpstr>Amended or Prior Year Returns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Amended Returns Prior Year Returns</dc:title>
  <dc:creator/>
  <cp:lastModifiedBy/>
  <cp:revision>18</cp:revision>
  <dcterms:created xsi:type="dcterms:W3CDTF">2018-12-01T18:44:04Z</dcterms:created>
  <dcterms:modified xsi:type="dcterms:W3CDTF">2018-12-17T20:08:26Z</dcterms:modified>
</cp:coreProperties>
</file>